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3.svg" ContentType="image/svg+xml"/>
  <Override PartName="/ppt/media/image4.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81" r:id="rId4"/>
    <p:sldMasterId id="2147483702" r:id="rId5"/>
  </p:sldMasterIdLst>
  <p:notesMasterIdLst>
    <p:notesMasterId r:id="rId7"/>
  </p:notesMasterIdLst>
  <p:sldIdLst>
    <p:sldId id="618" r:id="rId6"/>
    <p:sldId id="262" r:id="rId8"/>
    <p:sldId id="646" r:id="rId9"/>
    <p:sldId id="647" r:id="rId10"/>
    <p:sldId id="641" r:id="rId11"/>
    <p:sldId id="649" r:id="rId12"/>
    <p:sldId id="650" r:id="rId13"/>
    <p:sldId id="640" r:id="rId14"/>
    <p:sldId id="665" r:id="rId15"/>
    <p:sldId id="653" r:id="rId16"/>
    <p:sldId id="654" r:id="rId17"/>
    <p:sldId id="655" r:id="rId18"/>
    <p:sldId id="656" r:id="rId19"/>
    <p:sldId id="733" r:id="rId20"/>
    <p:sldId id="734" r:id="rId21"/>
    <p:sldId id="735" r:id="rId22"/>
    <p:sldId id="736" r:id="rId23"/>
    <p:sldId id="737" r:id="rId24"/>
    <p:sldId id="738" r:id="rId25"/>
    <p:sldId id="739" r:id="rId26"/>
    <p:sldId id="740" r:id="rId27"/>
    <p:sldId id="741" r:id="rId28"/>
    <p:sldId id="742" r:id="rId29"/>
    <p:sldId id="743" r:id="rId30"/>
    <p:sldId id="744" r:id="rId31"/>
    <p:sldId id="745" r:id="rId32"/>
    <p:sldId id="746" r:id="rId33"/>
    <p:sldId id="747" r:id="rId34"/>
    <p:sldId id="748" r:id="rId35"/>
    <p:sldId id="749" r:id="rId36"/>
    <p:sldId id="750" r:id="rId37"/>
    <p:sldId id="751" r:id="rId38"/>
    <p:sldId id="752" r:id="rId39"/>
    <p:sldId id="753" r:id="rId40"/>
    <p:sldId id="754" r:id="rId41"/>
    <p:sldId id="755" r:id="rId42"/>
    <p:sldId id="756" r:id="rId43"/>
    <p:sldId id="757" r:id="rId44"/>
    <p:sldId id="758" r:id="rId45"/>
    <p:sldId id="759" r:id="rId46"/>
    <p:sldId id="760" r:id="rId47"/>
    <p:sldId id="761" r:id="rId48"/>
    <p:sldId id="762" r:id="rId49"/>
    <p:sldId id="763" r:id="rId50"/>
    <p:sldId id="764" r:id="rId51"/>
    <p:sldId id="765" r:id="rId52"/>
    <p:sldId id="766" r:id="rId53"/>
    <p:sldId id="767" r:id="rId54"/>
    <p:sldId id="768" r:id="rId55"/>
    <p:sldId id="769" r:id="rId56"/>
    <p:sldId id="770" r:id="rId57"/>
    <p:sldId id="771" r:id="rId58"/>
    <p:sldId id="772" r:id="rId59"/>
    <p:sldId id="773" r:id="rId60"/>
    <p:sldId id="774" r:id="rId61"/>
    <p:sldId id="775" r:id="rId62"/>
    <p:sldId id="776" r:id="rId63"/>
    <p:sldId id="777" r:id="rId64"/>
    <p:sldId id="778" r:id="rId65"/>
    <p:sldId id="657" r:id="rId66"/>
    <p:sldId id="666" r:id="rId67"/>
    <p:sldId id="659" r:id="rId68"/>
    <p:sldId id="660" r:id="rId69"/>
    <p:sldId id="661" r:id="rId70"/>
    <p:sldId id="662" r:id="rId71"/>
    <p:sldId id="663" r:id="rId72"/>
    <p:sldId id="664" r:id="rId73"/>
  </p:sldIdLst>
  <p:sldSz cx="12192000" cy="6858000"/>
  <p:notesSz cx="6858000" cy="9144000"/>
  <p:custDataLst>
    <p:tags r:id="rId7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培妍" initials="培妍" lastIdx="12" clrIdx="0"/>
  <p:cmAuthor id="2" name="19176" initials="1"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40"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slide" Target="slides/slide2.xml"/><Relationship Id="rId78" Type="http://schemas.openxmlformats.org/officeDocument/2006/relationships/tags" Target="tags/tag93.xml"/><Relationship Id="rId77" Type="http://schemas.openxmlformats.org/officeDocument/2006/relationships/commentAuthors" Target="commentAuthors.xml"/><Relationship Id="rId76" Type="http://schemas.openxmlformats.org/officeDocument/2006/relationships/tableStyles" Target="tableStyles.xml"/><Relationship Id="rId75" Type="http://schemas.openxmlformats.org/officeDocument/2006/relationships/viewProps" Target="viewProps.xml"/><Relationship Id="rId74" Type="http://schemas.openxmlformats.org/officeDocument/2006/relationships/presProps" Target="presProps.xml"/><Relationship Id="rId73" Type="http://schemas.openxmlformats.org/officeDocument/2006/relationships/slide" Target="slides/slide67.xml"/><Relationship Id="rId72" Type="http://schemas.openxmlformats.org/officeDocument/2006/relationships/slide" Target="slides/slide66.xml"/><Relationship Id="rId71" Type="http://schemas.openxmlformats.org/officeDocument/2006/relationships/slide" Target="slides/slide65.xml"/><Relationship Id="rId70" Type="http://schemas.openxmlformats.org/officeDocument/2006/relationships/slide" Target="slides/slide64.xml"/><Relationship Id="rId7" Type="http://schemas.openxmlformats.org/officeDocument/2006/relationships/notesMaster" Target="notesMasters/notesMaster1.xml"/><Relationship Id="rId69" Type="http://schemas.openxmlformats.org/officeDocument/2006/relationships/slide" Target="slides/slide63.xml"/><Relationship Id="rId68" Type="http://schemas.openxmlformats.org/officeDocument/2006/relationships/slide" Target="slides/slide62.xml"/><Relationship Id="rId67" Type="http://schemas.openxmlformats.org/officeDocument/2006/relationships/slide" Target="slides/slide61.xml"/><Relationship Id="rId66" Type="http://schemas.openxmlformats.org/officeDocument/2006/relationships/slide" Target="slides/slide60.xml"/><Relationship Id="rId65" Type="http://schemas.openxmlformats.org/officeDocument/2006/relationships/slide" Target="slides/slide59.xml"/><Relationship Id="rId64" Type="http://schemas.openxmlformats.org/officeDocument/2006/relationships/slide" Target="slides/slide58.xml"/><Relationship Id="rId63" Type="http://schemas.openxmlformats.org/officeDocument/2006/relationships/slide" Target="slides/slide57.xml"/><Relationship Id="rId62" Type="http://schemas.openxmlformats.org/officeDocument/2006/relationships/slide" Target="slides/slide56.xml"/><Relationship Id="rId61" Type="http://schemas.openxmlformats.org/officeDocument/2006/relationships/slide" Target="slides/slide55.xml"/><Relationship Id="rId60" Type="http://schemas.openxmlformats.org/officeDocument/2006/relationships/slide" Target="slides/slide54.xml"/><Relationship Id="rId6" Type="http://schemas.openxmlformats.org/officeDocument/2006/relationships/slide" Target="slides/slide1.xml"/><Relationship Id="rId59" Type="http://schemas.openxmlformats.org/officeDocument/2006/relationships/slide" Target="slides/slide53.xml"/><Relationship Id="rId58" Type="http://schemas.openxmlformats.org/officeDocument/2006/relationships/slide" Target="slides/slide52.xml"/><Relationship Id="rId57" Type="http://schemas.openxmlformats.org/officeDocument/2006/relationships/slide" Target="slides/slide51.xml"/><Relationship Id="rId56" Type="http://schemas.openxmlformats.org/officeDocument/2006/relationships/slide" Target="slides/slide50.xml"/><Relationship Id="rId55" Type="http://schemas.openxmlformats.org/officeDocument/2006/relationships/slide" Target="slides/slide49.xml"/><Relationship Id="rId54" Type="http://schemas.openxmlformats.org/officeDocument/2006/relationships/slide" Target="slides/slide48.xml"/><Relationship Id="rId53" Type="http://schemas.openxmlformats.org/officeDocument/2006/relationships/slide" Target="slides/slide47.xml"/><Relationship Id="rId52" Type="http://schemas.openxmlformats.org/officeDocument/2006/relationships/slide" Target="slides/slide46.xml"/><Relationship Id="rId51" Type="http://schemas.openxmlformats.org/officeDocument/2006/relationships/slide" Target="slides/slide45.xml"/><Relationship Id="rId50" Type="http://schemas.openxmlformats.org/officeDocument/2006/relationships/slide" Target="slides/slide44.xml"/><Relationship Id="rId5" Type="http://schemas.openxmlformats.org/officeDocument/2006/relationships/slideMaster" Target="slideMasters/slideMaster4.xml"/><Relationship Id="rId49" Type="http://schemas.openxmlformats.org/officeDocument/2006/relationships/slide" Target="slides/slide43.xml"/><Relationship Id="rId48" Type="http://schemas.openxmlformats.org/officeDocument/2006/relationships/slide" Target="slides/slide42.xml"/><Relationship Id="rId47" Type="http://schemas.openxmlformats.org/officeDocument/2006/relationships/slide" Target="slides/slide41.xml"/><Relationship Id="rId46" Type="http://schemas.openxmlformats.org/officeDocument/2006/relationships/slide" Target="slides/slide40.xml"/><Relationship Id="rId45" Type="http://schemas.openxmlformats.org/officeDocument/2006/relationships/slide" Target="slides/slide39.xml"/><Relationship Id="rId44" Type="http://schemas.openxmlformats.org/officeDocument/2006/relationships/slide" Target="slides/slide38.xml"/><Relationship Id="rId43" Type="http://schemas.openxmlformats.org/officeDocument/2006/relationships/slide" Target="slides/slide37.xml"/><Relationship Id="rId42" Type="http://schemas.openxmlformats.org/officeDocument/2006/relationships/slide" Target="slides/slide36.xml"/><Relationship Id="rId41" Type="http://schemas.openxmlformats.org/officeDocument/2006/relationships/slide" Target="slides/slide35.xml"/><Relationship Id="rId40" Type="http://schemas.openxmlformats.org/officeDocument/2006/relationships/slide" Target="slides/slide34.xml"/><Relationship Id="rId4" Type="http://schemas.openxmlformats.org/officeDocument/2006/relationships/slideMaster" Target="slideMasters/slideMaster3.xml"/><Relationship Id="rId39" Type="http://schemas.openxmlformats.org/officeDocument/2006/relationships/slide" Target="slides/slide33.xml"/><Relationship Id="rId38" Type="http://schemas.openxmlformats.org/officeDocument/2006/relationships/slide" Target="slides/slide32.xml"/><Relationship Id="rId37" Type="http://schemas.openxmlformats.org/officeDocument/2006/relationships/slide" Target="slides/slide31.xml"/><Relationship Id="rId36" Type="http://schemas.openxmlformats.org/officeDocument/2006/relationships/slide" Target="slides/slide30.xml"/><Relationship Id="rId35" Type="http://schemas.openxmlformats.org/officeDocument/2006/relationships/slide" Target="slides/slide29.xml"/><Relationship Id="rId34" Type="http://schemas.openxmlformats.org/officeDocument/2006/relationships/slide" Target="slides/slide28.xml"/><Relationship Id="rId33" Type="http://schemas.openxmlformats.org/officeDocument/2006/relationships/slide" Target="slides/slide27.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media/>
</file>

<file path=ppt/media/image1.png>
</file>

<file path=ppt/media/image2.png>
</file>

<file path=ppt/media/image3.svg>
</file>

<file path=ppt/media/image4.sv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E50A1B-05B3-406F-A25A-205CE6C716D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AC2D75-4DAC-4C94-96F1-C3EC10C040E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收益率可预测性中，收益率随时间变化的可预测性是一个最具争议的问题。新的研究可以表明，收益率是可以从过去的收益率、股息率和各种期限结构变量中预测出来的。因此这种新的检验方式，某种程度上否定了旧的市场效率，也就是预期收益不变模型，然而我们都知道这一模型在早期的市场研究中表现得很不错。另一方面，我们也不得不考虑两个新的问题，第一是，新的研究结论似乎会面临着联合假说问题，我们需要知道</a:t>
            </a:r>
            <a:r>
              <a:rPr lang="zh-CN" altLang="en-US" sz="1200" dirty="0"/>
              <a:t>收益率可预测性反映的是预期收益率随时间的理性变化，还是价格偏离基本面价值的非理性偏差？还是两者的某种结合？第二是我们应该承认，收益率的可预测性是显而易见的事实，可能是虚假的，它只是一种在数据挖掘和特定样本条件下的偶然性结果。</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下文讨论的证据中，我们将得出，预期收益率随时间变化是公司债券和股票的一个共同特点，并且这个特点以一种可信的方式与商业条件相关联，这也是为什么作者认为该论断是真实且合理的。虽然在当时已有的检验方法中，我们并不能证明其合理性，并且联合假设问题很可能意味着这个结论没法成立。但即使人们对收益率可预测性的新研究结果对于市场有效性的意义，是存在分歧的，但这些研究检验无疑丰富了我们对不同资产以及在不同时期的收益率表现的认识。</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紧接着的篇幅中，作者将简要讨论事件研究。其实关于事件研究的详细综述当时其实已经存在，并且对市场效率的研究结果也没有什么争议。但相反，事件研究却在过去 </a:t>
            </a:r>
            <a:r>
              <a:rPr lang="en-US" altLang="zh-CN" dirty="0"/>
              <a:t>20 </a:t>
            </a:r>
            <a:r>
              <a:rPr lang="zh-CN" altLang="en-US" dirty="0"/>
              <a:t>年里成为了一个增长性行业。此外，作者还认为，由于事件研究是最接近于，能够把市场效率与均衡定价问题分离开来讨论的，因此事件研究可以提供有关有效性的最直接证据，并且这些证据大多是支持性的。</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 typeface="Wingdings" panose="05000000000000000000" pitchFamily="2" charset="2"/>
              <a:buChar char="Ø"/>
            </a:pPr>
            <a:r>
              <a:rPr lang="zh-CN" altLang="en-US" dirty="0"/>
              <a:t>最后，本文还将回顾对私人信息的检验。在新的研究结果里会澄清之前的一些说法</a:t>
            </a:r>
            <a:r>
              <a:rPr lang="zh-CN" altLang="en-US" b="0" dirty="0"/>
              <a:t>和证据，</a:t>
            </a:r>
            <a:r>
              <a:rPr lang="zh-CN" altLang="en-US" sz="1200" b="0" dirty="0"/>
              <a:t>即公司内部人士拥有的私人信息并没有完全被反映在价格中。然而另一方面，由于联合假说问题，关于职业的投资经理人是否拥有私人信息的新证据也变得站不住脚。</a:t>
            </a:r>
            <a:endParaRPr lang="en-US" altLang="zh-CN" sz="1200" b="1" dirty="0"/>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en-US" altLang="zh-CN" b="1" i="0" dirty="0">
              <a:solidFill>
                <a:srgbClr val="24292F"/>
              </a:solidFill>
              <a:effectLst/>
              <a:latin typeface="-apple-system"/>
            </a:endParaRPr>
          </a:p>
          <a:p>
            <a:pPr algn="l"/>
            <a:endParaRPr lang="zh-CN" altLang="en-US" b="0" i="0" dirty="0">
              <a:solidFill>
                <a:srgbClr val="24292F"/>
              </a:solidFill>
              <a:effectLst/>
              <a:latin typeface="-apple-system"/>
            </a:endParaRPr>
          </a:p>
          <a:p>
            <a:pPr algn="l"/>
            <a:endParaRPr lang="en-US" altLang="zh-CN" b="0" i="0" dirty="0">
              <a:solidFill>
                <a:srgbClr val="24292F"/>
              </a:solidFill>
              <a:effectLst/>
              <a:latin typeface="-apple-system"/>
            </a:endParaRPr>
          </a:p>
          <a:p>
            <a:pPr algn="l"/>
            <a:endParaRPr lang="en-US" altLang="zh-CN" b="0" i="0" dirty="0">
              <a:solidFill>
                <a:srgbClr val="24292F"/>
              </a:solidFill>
              <a:effectLst/>
              <a:latin typeface="-apple-system"/>
            </a:endParaRPr>
          </a:p>
          <a:p>
            <a:pPr algn="l"/>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en-US" altLang="zh-CN" b="1" i="0" dirty="0">
              <a:solidFill>
                <a:srgbClr val="24292F"/>
              </a:solidFill>
              <a:effectLst/>
              <a:latin typeface="-apple-system"/>
            </a:endParaRPr>
          </a:p>
          <a:p>
            <a:pPr algn="l"/>
            <a:endParaRPr lang="zh-CN" altLang="en-US" b="0" i="0" dirty="0">
              <a:solidFill>
                <a:srgbClr val="24292F"/>
              </a:solidFill>
              <a:effectLst/>
              <a:latin typeface="-apple-system"/>
            </a:endParaRPr>
          </a:p>
          <a:p>
            <a:pPr algn="l"/>
            <a:endParaRPr lang="en-US" altLang="zh-CN" b="0" i="0" dirty="0">
              <a:solidFill>
                <a:srgbClr val="24292F"/>
              </a:solidFill>
              <a:effectLst/>
              <a:latin typeface="-apple-system"/>
            </a:endParaRPr>
          </a:p>
          <a:p>
            <a:pPr algn="l"/>
            <a:endParaRPr lang="en-US" altLang="zh-CN" b="0" i="0" dirty="0">
              <a:solidFill>
                <a:srgbClr val="24292F"/>
              </a:solidFill>
              <a:effectLst/>
              <a:latin typeface="-apple-system"/>
            </a:endParaRPr>
          </a:p>
          <a:p>
            <a:pPr algn="l"/>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本篇论文的主题是有效市场假设，也就是说，</a:t>
            </a:r>
            <a:r>
              <a:rPr lang="zh-CN" altLang="en-US" b="1" dirty="0">
                <a:sym typeface="Arial" panose="020B0604020202020204" pitchFamily="34" charset="0"/>
              </a:rPr>
              <a:t>证券的价格反应市场所有的信息，</a:t>
            </a:r>
            <a:r>
              <a:rPr lang="zh-CN" altLang="en-US" dirty="0">
                <a:sym typeface="Arial" panose="020B0604020202020204" pitchFamily="34" charset="0"/>
              </a:rPr>
              <a:t>这种假设分为两种，一种是强假设版本、另一种是弱假设版本。强假设版本的观点认为：</a:t>
            </a:r>
            <a:r>
              <a:rPr lang="zh-CN" altLang="en-US" b="1" dirty="0">
                <a:sym typeface="Arial" panose="020B0604020202020204" pitchFamily="34" charset="0"/>
              </a:rPr>
              <a:t>证券价格</a:t>
            </a:r>
            <a:r>
              <a:rPr lang="zh-CN" altLang="en-US" b="1" dirty="0">
                <a:solidFill>
                  <a:schemeClr val="tx1">
                    <a:lumMod val="65000"/>
                    <a:lumOff val="35000"/>
                  </a:schemeClr>
                </a:solidFill>
                <a:latin typeface="+mj-ea"/>
                <a:ea typeface="+mj-ea"/>
                <a:cs typeface="+mn-ea"/>
                <a:sym typeface="Arial" panose="020B0604020202020204" pitchFamily="34" charset="0"/>
              </a:rPr>
              <a:t>充分反映所有可用的市场信息。</a:t>
            </a:r>
            <a:r>
              <a:rPr lang="zh-CN" altLang="en-US" dirty="0">
                <a:solidFill>
                  <a:schemeClr val="tx1">
                    <a:lumMod val="65000"/>
                    <a:lumOff val="35000"/>
                  </a:schemeClr>
                </a:solidFill>
                <a:latin typeface="+mj-ea"/>
                <a:ea typeface="+mj-ea"/>
                <a:cs typeface="+mn-ea"/>
                <a:sym typeface="Arial" panose="020B0604020202020204" pitchFamily="34" charset="0"/>
              </a:rPr>
              <a:t>当然它也是有假设条件的，即</a:t>
            </a:r>
            <a:r>
              <a:rPr lang="zh-CN" altLang="en-US" b="1" dirty="0">
                <a:solidFill>
                  <a:schemeClr val="tx1">
                    <a:lumMod val="65000"/>
                    <a:lumOff val="35000"/>
                  </a:schemeClr>
                </a:solidFill>
                <a:latin typeface="+mj-ea"/>
                <a:ea typeface="+mj-ea"/>
                <a:cs typeface="+mn-ea"/>
                <a:sym typeface="Arial" panose="020B0604020202020204" pitchFamily="34" charset="0"/>
              </a:rPr>
              <a:t>信息、交易成本和获取反映信息的价格的成本为</a:t>
            </a:r>
            <a:r>
              <a:rPr lang="en-US" altLang="zh-CN" b="1" dirty="0">
                <a:solidFill>
                  <a:schemeClr val="tx1">
                    <a:lumMod val="65000"/>
                    <a:lumOff val="35000"/>
                  </a:schemeClr>
                </a:solidFill>
                <a:latin typeface="+mj-ea"/>
                <a:ea typeface="+mj-ea"/>
                <a:cs typeface="+mn-ea"/>
                <a:sym typeface="Arial" panose="020B0604020202020204" pitchFamily="34" charset="0"/>
              </a:rPr>
              <a:t>0</a:t>
            </a:r>
            <a:r>
              <a:rPr lang="zh-CN" altLang="en-US" b="1" dirty="0">
                <a:solidFill>
                  <a:schemeClr val="tx1">
                    <a:lumMod val="65000"/>
                    <a:lumOff val="35000"/>
                  </a:schemeClr>
                </a:solidFill>
                <a:latin typeface="+mj-ea"/>
                <a:ea typeface="+mj-ea"/>
                <a:cs typeface="+mn-ea"/>
                <a:sym typeface="Arial" panose="020B0604020202020204" pitchFamily="34" charset="0"/>
              </a:rPr>
              <a:t>，</a:t>
            </a:r>
            <a:r>
              <a:rPr lang="zh-CN" altLang="en-US" dirty="0">
                <a:solidFill>
                  <a:schemeClr val="tx1">
                    <a:lumMod val="65000"/>
                    <a:lumOff val="35000"/>
                  </a:schemeClr>
                </a:solidFill>
                <a:latin typeface="+mj-ea"/>
                <a:ea typeface="+mj-ea"/>
                <a:cs typeface="+mn-ea"/>
                <a:sym typeface="Arial" panose="020B0604020202020204" pitchFamily="34" charset="0"/>
              </a:rPr>
              <a:t>但是，这是比较理想的情况，现实无法做到，即由于一定会存在交易和获取信息的成本，所以该观点一定不成立。</a:t>
            </a:r>
            <a:endParaRPr lang="zh-CN" altLang="en-US" dirty="0">
              <a:solidFill>
                <a:schemeClr val="tx1">
                  <a:lumMod val="65000"/>
                  <a:lumOff val="35000"/>
                </a:schemeClr>
              </a:solidFill>
              <a:latin typeface="+mj-ea"/>
              <a:ea typeface="+mj-ea"/>
              <a:cs typeface="+mn-ea"/>
              <a:sym typeface="Arial" panose="020B0604020202020204" pitchFamily="34" charset="0"/>
            </a:endParaRPr>
          </a:p>
          <a:p>
            <a:r>
              <a:rPr lang="zh-CN" altLang="en-US" dirty="0">
                <a:sym typeface="Arial" panose="020B0604020202020204" pitchFamily="34" charset="0"/>
              </a:rPr>
              <a:t>关于弱假设版本，它认为</a:t>
            </a:r>
            <a:r>
              <a:rPr lang="zh-CN" altLang="en-US" b="1" dirty="0">
                <a:solidFill>
                  <a:schemeClr val="tx1">
                    <a:lumMod val="65000"/>
                    <a:lumOff val="35000"/>
                  </a:schemeClr>
                </a:solidFill>
                <a:latin typeface="+mn-ea"/>
                <a:cs typeface="+mn-ea"/>
                <a:sym typeface="Arial" panose="020B0604020202020204" pitchFamily="34" charset="0"/>
              </a:rPr>
              <a:t>价格所反应的信息为边际利润不超过边际成本的部分，</a:t>
            </a:r>
            <a:r>
              <a:rPr lang="zh-CN" altLang="en-US" dirty="0">
                <a:solidFill>
                  <a:schemeClr val="tx1">
                    <a:lumMod val="65000"/>
                    <a:lumOff val="35000"/>
                  </a:schemeClr>
                </a:solidFill>
                <a:latin typeface="+mn-ea"/>
                <a:cs typeface="+mn-ea"/>
                <a:sym typeface="Arial" panose="020B0604020202020204" pitchFamily="34" charset="0"/>
              </a:rPr>
              <a:t>它的假设是存在正的交易成本和获取信息的成本。</a:t>
            </a:r>
            <a:endParaRPr lang="zh-CN" altLang="en-US" dirty="0">
              <a:solidFill>
                <a:schemeClr val="tx1">
                  <a:lumMod val="65000"/>
                  <a:lumOff val="35000"/>
                </a:schemeClr>
              </a:solidFill>
              <a:latin typeface="+mn-ea"/>
              <a:cs typeface="+mn-ea"/>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20000"/>
              </a:lnSpc>
            </a:pPr>
            <a:r>
              <a:rPr lang="zh-CN" altLang="en-US"/>
              <a:t>然而，对信息和交易成本并不是推断市场效率的最主要障碍。联合假设的问题也会导致市场有效性不好探讨，</a:t>
            </a:r>
            <a:r>
              <a:rPr lang="zh-CN" altLang="en-US" b="1" dirty="0">
                <a:ea typeface="微软雅黑" panose="020B0503020204020204" pitchFamily="34" charset="-122"/>
                <a:cs typeface="+mn-ea"/>
                <a:sym typeface="Arial" panose="020B0604020202020204" pitchFamily="34" charset="0"/>
              </a:rPr>
              <a:t>联合假设包括市场均衡模型和资产定价模型</a:t>
            </a:r>
            <a:r>
              <a:rPr lang="zh-CN" altLang="en-US" dirty="0">
                <a:ea typeface="微软雅黑" panose="020B0503020204020204" pitchFamily="34" charset="-122"/>
                <a:cs typeface="+mn-ea"/>
                <a:sym typeface="Arial" panose="020B0604020202020204" pitchFamily="34" charset="0"/>
              </a:rPr>
              <a:t>。也就是说，</a:t>
            </a:r>
            <a:r>
              <a:rPr lang="zh-CN" altLang="en-US" dirty="0">
                <a:solidFill>
                  <a:srgbClr val="000000"/>
                </a:solidFill>
                <a:ea typeface="微软雅黑" panose="020B0503020204020204" pitchFamily="34" charset="-122"/>
                <a:cs typeface="+mn-ea"/>
                <a:sym typeface="Arial" panose="020B0604020202020204" pitchFamily="34" charset="0"/>
              </a:rPr>
              <a:t>测试市场有效性不仅要考虑信息和交易的成本，同时要考虑上述两种模型的影响。由于联合假设问题，精确的描述证券时间序列和横截面收益是不可能的。但是过往的市场有效性的研究对于我们深入理解证券收益行为大有裨益。</a:t>
            </a:r>
            <a:endParaRPr lang="en-US" altLang="zh-CN" dirty="0">
              <a:solidFill>
                <a:srgbClr val="000000"/>
              </a:solidFill>
              <a:ea typeface="微软雅黑" panose="020B0503020204020204" pitchFamily="34" charset="-122"/>
              <a:cs typeface="+mn-ea"/>
              <a:sym typeface="Arial" panose="020B0604020202020204" pitchFamily="34" charset="0"/>
            </a:endParaRPr>
          </a:p>
          <a:p>
            <a:pPr algn="just" eaLnBrk="1" hangingPunct="1">
              <a:lnSpc>
                <a:spcPct val="120000"/>
              </a:lnSpc>
            </a:pPr>
            <a:endParaRPr lang="en-US" altLang="zh-CN" dirty="0">
              <a:solidFill>
                <a:srgbClr val="000000"/>
              </a:solidFill>
              <a:ea typeface="微软雅黑" panose="020B0503020204020204" pitchFamily="34" charset="-122"/>
              <a:cs typeface="+mn-ea"/>
              <a:sym typeface="Arial" panose="020B0604020202020204" pitchFamily="34" charset="0"/>
            </a:endParaRPr>
          </a:p>
          <a:p>
            <a:pPr algn="just" eaLnBrk="1" hangingPunct="1">
              <a:lnSpc>
                <a:spcPct val="120000"/>
              </a:lnSpc>
            </a:pPr>
            <a:endParaRPr lang="zh-CN" altLang="en-US" dirty="0">
              <a:ea typeface="微软雅黑" panose="020B0503020204020204" pitchFamily="34" charset="-122"/>
              <a:cs typeface="+mn-ea"/>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接下来是论文的</a:t>
            </a:r>
            <a:r>
              <a:rPr lang="zh-CN" altLang="en-US"/>
              <a:t>主要研究领域</a:t>
            </a:r>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最后是论文的结论</a:t>
            </a:r>
            <a:r>
              <a:rPr lang="zh-CN" altLang="en-US"/>
              <a:t>部分</a:t>
            </a:r>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总体来说，论文有</a:t>
            </a:r>
            <a:r>
              <a:rPr lang="en-US" altLang="zh-CN" dirty="0"/>
              <a:t>3</a:t>
            </a:r>
            <a:r>
              <a:rPr lang="zh-CN" altLang="en-US" dirty="0"/>
              <a:t>个方向的研究结论，分别是事件研究、私人信息、收益的可预测性。</a:t>
            </a:r>
            <a:endParaRPr lang="zh-CN" altLang="en-US" dirty="0"/>
          </a:p>
          <a:p>
            <a:r>
              <a:rPr lang="zh-CN" altLang="en-US" dirty="0"/>
              <a:t>关于事件研究的结论，作者认为，</a:t>
            </a:r>
            <a:r>
              <a:rPr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事件研究可以清楚地了解价格对信息的调整速度。关于市场效率的最干净的证据来自于事件研究，特别是对每日回报的事件研究。</a:t>
            </a:r>
            <a:r>
              <a:rPr b="1"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公司</a:t>
            </a:r>
            <a:r>
              <a:rPr lang="zh-CN" altLang="en-US" b="1"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的</a:t>
            </a:r>
            <a:r>
              <a:rPr b="1"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特定信息</a:t>
            </a:r>
            <a:r>
              <a:rPr lang="zh-CN" altLang="en-US" b="1"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会有效反映到价格上</a:t>
            </a:r>
            <a:r>
              <a:rPr lang="zh-CN"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。此外，</a:t>
            </a:r>
            <a:r>
              <a:rPr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平均股价会根据投资决策、股息变化、资本结构变化和公司控制交易等信息进行快速调整。</a:t>
            </a:r>
            <a:endParaRPr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r>
              <a:rPr lang="zh-CN"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关于私人信息。作者发现，（</a:t>
            </a:r>
            <a:r>
              <a:rPr lang="en-US" altLang="zh-CN"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1</a:t>
            </a:r>
            <a:r>
              <a:rPr lang="zh-CN"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a:t>
            </a:r>
            <a:r>
              <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企业内部人士的私人信息会导致异常回报，但外部人士无法从公开信息中获利。（</a:t>
            </a:r>
            <a:r>
              <a:rPr lang="en-US" altLang="zh-CN"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2</a:t>
            </a:r>
            <a:r>
              <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）由于</a:t>
            </a:r>
            <a:r>
              <a:rPr lang="zh-CN" altLang="en-US" b="1"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联合假设问题和资产定价模型</a:t>
            </a:r>
            <a:r>
              <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存在一定问题，所以，关于市场效率对业绩评价有巨大影响是不可靠的。（</a:t>
            </a:r>
            <a:r>
              <a:rPr lang="en-US" altLang="zh-CN"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3</a:t>
            </a:r>
            <a:r>
              <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）市场效率的研究</a:t>
            </a:r>
            <a:r>
              <a:rPr lang="zh-CN" altLang="en-US" b="1"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催生了被动式投资策略的兴起</a:t>
            </a:r>
            <a:r>
              <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，因为私人信息是不完全的，罕见的。</a:t>
            </a:r>
            <a:r>
              <a:rPr lang="zh-CN" altLang="en-US" b="1"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也催生了对投资业绩评估的需求</a:t>
            </a:r>
            <a:r>
              <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，以前是基于主观评价，现在评价的标准是被动投资策略。</a:t>
            </a:r>
            <a:endPar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pPr marR="0" lvl="0" indent="0" algn="just" defTabSz="914400" rtl="0" eaLnBrk="1" fontAlgn="auto" latinLnBrk="0" hangingPunct="1">
              <a:lnSpc>
                <a:spcPct val="120000"/>
              </a:lnSpc>
              <a:spcBef>
                <a:spcPts val="0"/>
              </a:spcBef>
              <a:spcAft>
                <a:spcPts val="0"/>
              </a:spcAft>
              <a:buClrTx/>
              <a:buSzTx/>
              <a:buFont typeface="Wingdings" panose="05000000000000000000" charset="0"/>
              <a:buNone/>
              <a:defRPr/>
            </a:pPr>
            <a:r>
              <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关于收益的可预测性，作者认为，</a:t>
            </a:r>
            <a:r>
              <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mn-ea"/>
              </a:rPr>
              <a:t>或许我们永远没有办法建立一个预测的可靠模型，但可以从2方面着手：（1）</a:t>
            </a:r>
            <a:r>
              <a:rPr lang="zh-CN" altLang="en-US"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将预期回报的横截面特性与预期回报随时间的变化联系起来；（2）将预期收益与实体经济状况联系起来。</a:t>
            </a:r>
            <a:endParaRPr kumimoji="0" lang="zh-CN" altLang="en-US"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endParaRPr kumimoji="0" lang="zh-CN" altLang="en-US"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endParaRPr kumimoji="0" lang="zh-CN" altLang="en-US"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endParaRPr lang="zh-CN"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2A75D99-2AE7-49F1-BB03-59E2BF5579C1}"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dirty="0"/>
              <a:t>接下来是对每部分的结论详细说明。</a:t>
            </a:r>
            <a:endParaRPr dirty="0"/>
          </a:p>
          <a:p>
            <a:r>
              <a:rPr lang="zh-CN" dirty="0"/>
              <a:t>市场有效性</a:t>
            </a:r>
            <a:r>
              <a:rPr dirty="0"/>
              <a:t>最干净的证据来自</a:t>
            </a:r>
            <a:r>
              <a:rPr lang="zh-CN" dirty="0"/>
              <a:t>于</a:t>
            </a:r>
            <a:r>
              <a:rPr dirty="0"/>
              <a:t>事件研究，尤其是对每日回报的事件研究。当一个信息事件可以精确地确定日期，并且该事件对价格有很大影响时，从预期收益中抽象出来衡量异常日收益的方式是一种二阶考虑。因此，</a:t>
            </a:r>
            <a:r>
              <a:rPr b="1" dirty="0"/>
              <a:t>事件研究可以清楚地反映价格对信息的调整速度</a:t>
            </a:r>
            <a:r>
              <a:rPr dirty="0"/>
              <a:t>。</a:t>
            </a:r>
            <a:endParaRPr dirty="0"/>
          </a:p>
          <a:p>
            <a:r>
              <a:rPr lang="zh-CN" dirty="0"/>
              <a:t>此外，价格也能给有效地调整的公司的特定信息。</a:t>
            </a:r>
            <a:endParaRPr dirty="0"/>
          </a:p>
          <a:p>
            <a:r>
              <a:rPr dirty="0"/>
              <a:t>有大量关于企业财务问题的事件研究文献</a:t>
            </a:r>
            <a:r>
              <a:rPr lang="zh-CN" dirty="0"/>
              <a:t>，它们的</a:t>
            </a:r>
            <a:r>
              <a:rPr dirty="0"/>
              <a:t>结果表明，</a:t>
            </a:r>
            <a:r>
              <a:rPr b="1" dirty="0"/>
              <a:t>平均股价会根据投资决策、股息变化、资本结构变化和公司控制交易等信息进行快速调整</a:t>
            </a:r>
            <a:r>
              <a:rPr dirty="0"/>
              <a:t>。</a:t>
            </a:r>
            <a:r>
              <a:rPr b="1" dirty="0"/>
              <a:t>这一证据使我逐渐得出价格能有效地调整到公司特定信息的结论。</a:t>
            </a:r>
            <a:r>
              <a:rPr dirty="0"/>
              <a:t>更重要的是，该研究</a:t>
            </a:r>
            <a:r>
              <a:rPr b="1" dirty="0"/>
              <a:t>揭示了经验规律</a:t>
            </a:r>
            <a:r>
              <a:rPr dirty="0"/>
              <a:t>，许多令人惊讶的是，</a:t>
            </a:r>
            <a:r>
              <a:rPr b="1" dirty="0"/>
              <a:t>丰富了我们对投资、融资和公司控制事件的理解</a:t>
            </a:r>
            <a:r>
              <a:rPr dirty="0"/>
              <a:t>，并引发了有趣的理论工作。</a:t>
            </a:r>
            <a:endParaRPr dirty="0"/>
          </a:p>
          <a:p>
            <a:endParaRPr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zh-CN" dirty="0">
                <a:sym typeface="+mn-ea"/>
              </a:rPr>
              <a:t>关于第二部分，私人信息方面。作者有两大方面的研究结论。</a:t>
            </a:r>
            <a:endParaRPr lang="zh-CN" dirty="0">
              <a:sym typeface="+mn-ea"/>
            </a:endParaRPr>
          </a:p>
          <a:p>
            <a:pPr>
              <a:lnSpc>
                <a:spcPct val="150000"/>
              </a:lnSpc>
            </a:pPr>
            <a:r>
              <a:rPr lang="zh-CN" dirty="0">
                <a:sym typeface="+mn-ea"/>
              </a:rPr>
              <a:t>首先是</a:t>
            </a:r>
            <a:r>
              <a:rPr lang="zh-CN" altLang="en-US" b="1" dirty="0">
                <a:sym typeface="Arial" panose="020B0604020202020204" pitchFamily="34" charset="0"/>
              </a:rPr>
              <a:t>联合假设</a:t>
            </a:r>
            <a:r>
              <a:rPr lang="en-US" altLang="zh-CN" b="1" dirty="0">
                <a:sym typeface="Arial" panose="020B0604020202020204" pitchFamily="34" charset="0"/>
              </a:rPr>
              <a:t>&amp;</a:t>
            </a:r>
            <a:r>
              <a:rPr lang="zh-CN" altLang="en-US" b="1" dirty="0">
                <a:sym typeface="Arial" panose="020B0604020202020204" pitchFamily="34" charset="0"/>
              </a:rPr>
              <a:t>资本资产定价模型的不足导致私人信息问题无法解决</a:t>
            </a:r>
            <a:endParaRPr dirty="0">
              <a:sym typeface="+mn-ea"/>
            </a:endParaRPr>
          </a:p>
          <a:p>
            <a:pPr>
              <a:lnSpc>
                <a:spcPct val="150000"/>
              </a:lnSpc>
            </a:pPr>
            <a:r>
              <a:rPr dirty="0">
                <a:sym typeface="+mn-ea"/>
              </a:rPr>
              <a:t>多</a:t>
            </a:r>
            <a:r>
              <a:rPr lang="zh-CN" dirty="0">
                <a:sym typeface="+mn-ea"/>
              </a:rPr>
              <a:t>因子</a:t>
            </a:r>
            <a:r>
              <a:rPr dirty="0">
                <a:sym typeface="+mn-ea"/>
              </a:rPr>
              <a:t>模型</a:t>
            </a:r>
            <a:r>
              <a:rPr lang="zh-CN" dirty="0">
                <a:sym typeface="+mn-ea"/>
              </a:rPr>
              <a:t>比单因子模型预测效果更好</a:t>
            </a:r>
            <a:r>
              <a:rPr dirty="0">
                <a:sym typeface="+mn-ea"/>
              </a:rPr>
              <a:t>。多因素绩效评估方法，比其他基于Sharpe-Lintner模型的结果更可靠。由于联合假设问题和不同资产定价模型的</a:t>
            </a:r>
            <a:r>
              <a:rPr lang="zh-CN" dirty="0">
                <a:sym typeface="+mn-ea"/>
              </a:rPr>
              <a:t>种种问题</a:t>
            </a:r>
            <a:r>
              <a:rPr dirty="0">
                <a:sym typeface="+mn-ea"/>
              </a:rPr>
              <a:t>，因此没有必要对绩效评估测试的市场效率进行强有力的推断。</a:t>
            </a:r>
            <a:endParaRPr dirty="0"/>
          </a:p>
          <a:p>
            <a:r>
              <a:rPr lang="zh-CN" b="1" dirty="0"/>
              <a:t>其次是有效市场的研究对金融产业的影响</a:t>
            </a:r>
            <a:r>
              <a:rPr lang="zh-CN" dirty="0"/>
              <a:t>。</a:t>
            </a:r>
            <a:endParaRPr dirty="0"/>
          </a:p>
          <a:p>
            <a:r>
              <a:rPr b="1" dirty="0"/>
              <a:t>有效市场文献是学术研究影响现实世界实践的首要案例</a:t>
            </a:r>
            <a:r>
              <a:rPr dirty="0"/>
              <a:t>。在研究效率之前，人们的假设是投资经理中有大量的私人信息。效率研究提出了私人信息稀缺的挑战。一个结果是被动投资策略的兴起，这些策略只是购买和持有多样化的投资组合（例如，许多标准普尔500指数基金）。遵循被动策略（收费低廉）的职业经理人在1960年是闻所未闻的；它们现在是投资管理行业的重要组成部分。</a:t>
            </a:r>
            <a:endParaRPr dirty="0"/>
          </a:p>
          <a:p>
            <a:r>
              <a:rPr dirty="0"/>
              <a:t>市场效率文献也产生了对绩效评估的需求。1960年，投资经理们可以自由地依靠他们对业绩的主张。现在，相对于被动基准的绩效衡量是规则，有些公司专门评估专业经理（例如，SEI，布林森、Hood和Beebower（1986）的数据来源）。这些公司生成的数据是学者们几乎没有利用的私人信息的资源。</a:t>
            </a:r>
            <a:endParaRPr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市场有效性存在争议，主要集中于过去回报和其他变量对股票回报是否具有可预测性。法玛于</a:t>
            </a:r>
            <a:r>
              <a:rPr lang="en-US" altLang="zh-CN" dirty="0"/>
              <a:t>1965</a:t>
            </a:r>
            <a:r>
              <a:rPr lang="zh-CN" altLang="en-US" dirty="0"/>
              <a:t>年提供了关于大型公司股票的日收益率的一阶自相关性为正值的证据，在弗伦奇和罗尔的更长样本中变得更加明显。他们还表明，个体股票的日收益率的高阶自相关性可靠地为负值，但幅度相对较小。</a:t>
            </a:r>
            <a:endParaRPr lang="en-US" altLang="zh-CN" dirty="0"/>
          </a:p>
          <a:p>
            <a:r>
              <a:rPr lang="zh-CN" altLang="en-US" dirty="0"/>
              <a:t>费雪的研究表明，多样化投资组合短期回报的自相关性为正值，大于个体股票，而且对于偏向小型公司的投资组合而言更大，其他学者通过进行更为精确的计算确认了他的说法。然而，后者的工作并没有完全消除费雪对于投资组合回报的更高自相关性在某种程度上是不同步交易结果的担忧。</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法玛、弗伦奇、波特巴和萨默斯这几位学者的研究揭示了过去收益率对</a:t>
            </a:r>
            <a:r>
              <a:rPr lang="en-US" altLang="zh-CN" dirty="0"/>
              <a:t>2-10</a:t>
            </a:r>
            <a:r>
              <a:rPr lang="zh-CN" altLang="en-US" dirty="0"/>
              <a:t>年的长期股票回报存在明显的负自相关性，但是这一研究结论也受到一些批评，例如当时的统计能力不足，长期回报的数据并不产生多少观察结果，以及负自相关性可能主要由大萧条造成。</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kern="100" dirty="0">
                <a:effectLst/>
                <a:latin typeface="宋体" panose="02010600030101010101" pitchFamily="2" charset="-122"/>
                <a:ea typeface="宋体" panose="02010600030101010101" pitchFamily="2" charset="-122"/>
                <a:cs typeface="Times New Roman" panose="02020603050405020304" pitchFamily="18" charset="0"/>
              </a:rPr>
              <a:t>从股息收益率、</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E/P</a:t>
            </a:r>
            <a:r>
              <a:rPr lang="zh-CN" altLang="en-US" sz="1800" kern="100" dirty="0">
                <a:effectLst/>
                <a:latin typeface="宋体" panose="02010600030101010101" pitchFamily="2" charset="-122"/>
                <a:ea typeface="宋体" panose="02010600030101010101" pitchFamily="2" charset="-122"/>
                <a:cs typeface="Times New Roman" panose="02020603050405020304" pitchFamily="18" charset="0"/>
              </a:rPr>
              <a:t>比率以及高、低级别债券收益率违约利差可以预测短期和长期的回报，期限利差短期利率水平也可以预测大约一年的回报，且预测能力在大萧条后的时期也可靠</a:t>
            </a:r>
            <a:r>
              <a:rPr lang="zh-CN" altLang="en-US" sz="1800" kern="100" dirty="0">
                <a:effectLst/>
                <a:latin typeface="Calibri" panose="020F0502020204030204" charset="0"/>
                <a:ea typeface="宋体" panose="02010600030101010101" pitchFamily="2" charset="-122"/>
                <a:cs typeface="Times New Roman" panose="02020603050405020304" pitchFamily="18" charset="0"/>
              </a:rPr>
              <a:t>。</a:t>
            </a:r>
            <a:endParaRPr lang="zh-CN" altLang="en-US" sz="1800" kern="100" dirty="0">
              <a:effectLst/>
              <a:latin typeface="Calibri" panose="020F0502020204030204" charset="0"/>
              <a:ea typeface="宋体"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或许我们永远没有办法建立一个预测的可靠模型，但可以从如下方面着手：</a:t>
            </a:r>
            <a:endParaRPr lang="zh-CN" altLang="en-US" dirty="0"/>
          </a:p>
          <a:p>
            <a:r>
              <a:rPr lang="en-US" altLang="zh-CN" dirty="0"/>
              <a:t>1</a:t>
            </a:r>
            <a:r>
              <a:rPr lang="zh-CN" altLang="en-US" dirty="0"/>
              <a:t>、如果预期回报的变化可以追溯到人们的喜好或技术冲击，那么预期回报的变化应该在不同证券和市场中是同步的，因而在研究时可以将时间序列与横截面模型相结合；</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2</a:t>
            </a:r>
            <a:r>
              <a:rPr lang="zh-CN" altLang="en-US" dirty="0"/>
              <a:t>、深入研究股票预期收益与经济状况之间的关联，</a:t>
            </a:r>
            <a:r>
              <a:rPr lang="zh-CN" altLang="en-US" sz="1800" kern="100" dirty="0">
                <a:effectLst/>
                <a:latin typeface="宋体" panose="02010600030101010101" pitchFamily="2" charset="-122"/>
                <a:ea typeface="宋体" panose="02010600030101010101" pitchFamily="2" charset="-122"/>
                <a:cs typeface="Times New Roman" panose="02020603050405020304" pitchFamily="18" charset="0"/>
              </a:rPr>
              <a:t>如果预期收益随时间变化受到人们喜好或技术冲击驱动，那么预期收益的变化应该与消费、投资和储蓄的变化相关，这需要我们建立一个完整的故事来解释股票预期收益与消费、投资和储蓄之间的关系。</a:t>
            </a:r>
            <a:endParaRPr lang="zh-CN" altLang="en-US" sz="1800" kern="100" dirty="0">
              <a:effectLst/>
              <a:latin typeface="Calibri" panose="020F0502020204030204" charset="0"/>
              <a:ea typeface="宋体" panose="02010600030101010101" pitchFamily="2" charset="-122"/>
              <a:cs typeface="Times New Roman" panose="02020603050405020304" pitchFamily="18" charset="0"/>
            </a:endParaRP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以上是我们小组对珐玛的这篇论文的分析和解读，感谢老师同学们的</a:t>
            </a:r>
            <a:r>
              <a:rPr lang="zh-CN" altLang="en-US"/>
              <a:t>批评指正</a:t>
            </a:r>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1970</a:t>
            </a:r>
            <a:r>
              <a:rPr lang="zh-CN" altLang="en-US" dirty="0"/>
              <a:t>年，作者在第一篇关于资本市场有效性的理论实证研究综述中，将有关市场有效性的研究被分为了以下三种类别，分别是弱式、半强式和强式市场测试。弱式市场测试主要研究</a:t>
            </a:r>
            <a:r>
              <a:rPr lang="zh-CN" altLang="en-US" sz="1200" dirty="0">
                <a:sym typeface="Arial" panose="020B0604020202020204" pitchFamily="34" charset="0"/>
              </a:rPr>
              <a:t>过去收益率对于未来收益率的预测效果究竟如何，半强式市场测试研究的则是公开信息的公布，反映在资产价格上的速度到底有多快，而强式市场测试则将研究聚焦于是否存在某些投资者，拥有着未被市场价格完全反映的私人信息。</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而在</a:t>
            </a:r>
            <a:r>
              <a:rPr lang="en-US" altLang="zh-CN" dirty="0"/>
              <a:t>1991</a:t>
            </a:r>
            <a:r>
              <a:rPr lang="zh-CN" altLang="en-US" dirty="0"/>
              <a:t>年这篇中，虽然冒着画蛇添足的风险，但作者仍然提出，以上三种研究类型如今应当作出一些变化。首先是第一类，对于弱式市场测试应当作出研究覆盖范围的变化，在以前这类研究只关注的是过去时间里的收益率预测能力，而现在它应当要涵盖更多的，更一般性的关于收益率可预测性测试的研究领域，包括在这样一些新兴研究中，我们可能需要应用到股息率、利率等变量。第二个方面就是针对于市场效率与均衡定价问题之间有着密不可分的联系，因此我们对于可预测性的讨论，应当要考虑收益率的截面可预测性，也就是对资产定价模型的检验，以及在其检验过程中所发现的异常现象，比如规模效应。最后，鉴于我们聚焦的问题是收益率的可预测性，那么我们不得不面对的是收益率的季节性或周期性反应，例如一月效应，以及资产价格波动过大，以上两个事实也是我们需要进行考虑和讨论的。</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2A75D99-2AE7-49F1-BB03-59E2BF5579C1}"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而对于第二类以及第三类研究，作者提出应当变化的是其研究标题，而非覆盖的范围。对于半强式市场测试，应当从资产价格对于公开公告的反映调整，改变为一个更一般化的标题，即事件研究。而对于强式市场测试，作者提议应当使用一个更具象化的标题，即对私有信息的测试。</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2A75D99-2AE7-49F1-BB03-59E2BF5579C1}"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2468761" y="2836219"/>
            <a:ext cx="3055845" cy="487680"/>
          </a:xfrm>
        </p:spPr>
        <p:txBody>
          <a:bodyPr>
            <a:normAutofit/>
          </a:bodyPr>
          <a:lstStyle>
            <a:lvl1pPr marL="0" indent="0" algn="l" defTabSz="914400" rtl="0" eaLnBrk="1" latinLnBrk="0" hangingPunct="1">
              <a:buNone/>
              <a:defRPr lang="zh-CN" altLang="en-US" sz="20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主题</a:t>
            </a:r>
            <a:endParaRPr lang="zh-CN" altLang="en-US" dirty="0"/>
          </a:p>
        </p:txBody>
      </p:sp>
      <p:sp>
        <p:nvSpPr>
          <p:cNvPr id="46" name="文本占位符 40"/>
          <p:cNvSpPr>
            <a:spLocks noGrp="1"/>
          </p:cNvSpPr>
          <p:nvPr>
            <p:ph type="body" sz="quarter" idx="11" hasCustomPrompt="1"/>
          </p:nvPr>
        </p:nvSpPr>
        <p:spPr>
          <a:xfrm>
            <a:off x="2468761" y="364706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主要的研究领域</a:t>
            </a:r>
            <a:endParaRPr lang="zh-CN" altLang="en-US" dirty="0"/>
          </a:p>
        </p:txBody>
      </p:sp>
      <p:sp>
        <p:nvSpPr>
          <p:cNvPr id="47" name="文本占位符 40"/>
          <p:cNvSpPr>
            <a:spLocks noGrp="1"/>
          </p:cNvSpPr>
          <p:nvPr>
            <p:ph type="body" sz="quarter" idx="12" hasCustomPrompt="1"/>
          </p:nvPr>
        </p:nvSpPr>
        <p:spPr>
          <a:xfrm>
            <a:off x="2468761" y="4516413"/>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回报可预测性：随时间变化的预期回报</a:t>
            </a:r>
            <a:endParaRPr lang="zh-CN" altLang="en-US" dirty="0"/>
          </a:p>
        </p:txBody>
      </p:sp>
      <p:sp>
        <p:nvSpPr>
          <p:cNvPr id="49" name="文本占位符 40"/>
          <p:cNvSpPr>
            <a:spLocks noGrp="1"/>
          </p:cNvSpPr>
          <p:nvPr>
            <p:ph type="body" sz="quarter" idx="14" hasCustomPrompt="1"/>
          </p:nvPr>
        </p:nvSpPr>
        <p:spPr>
          <a:xfrm>
            <a:off x="7806257" y="2878107"/>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事件研究</a:t>
            </a:r>
            <a:endParaRPr lang="zh-CN" altLang="en-US" dirty="0"/>
          </a:p>
        </p:txBody>
      </p:sp>
      <p:sp>
        <p:nvSpPr>
          <p:cNvPr id="50" name="文本框 49"/>
          <p:cNvSpPr txBox="1"/>
          <p:nvPr userDrawn="1"/>
        </p:nvSpPr>
        <p:spPr>
          <a:xfrm>
            <a:off x="1458113" y="2787671"/>
            <a:ext cx="675822" cy="461665"/>
          </a:xfrm>
          <a:prstGeom prst="rect">
            <a:avLst/>
          </a:prstGeom>
          <a:noFill/>
        </p:spPr>
        <p:txBody>
          <a:bodyPr wrap="square" rtlCol="0">
            <a:spAutoFit/>
          </a:bodyPr>
          <a:lstStyle/>
          <a:p>
            <a:r>
              <a:rPr lang="en-US" altLang="zh-CN" sz="2400" b="1" dirty="0">
                <a:solidFill>
                  <a:srgbClr val="9A0001"/>
                </a:solidFill>
              </a:rPr>
              <a:t>I.</a:t>
            </a:r>
            <a:endParaRPr lang="zh-CN" altLang="en-US" sz="2400" b="1" dirty="0">
              <a:solidFill>
                <a:srgbClr val="9A0001"/>
              </a:solidFill>
            </a:endParaRPr>
          </a:p>
        </p:txBody>
      </p:sp>
      <p:sp>
        <p:nvSpPr>
          <p:cNvPr id="51" name="文本框 50"/>
          <p:cNvSpPr txBox="1"/>
          <p:nvPr userDrawn="1"/>
        </p:nvSpPr>
        <p:spPr>
          <a:xfrm>
            <a:off x="1458113" y="3592210"/>
            <a:ext cx="675822" cy="461665"/>
          </a:xfrm>
          <a:prstGeom prst="rect">
            <a:avLst/>
          </a:prstGeom>
          <a:noFill/>
        </p:spPr>
        <p:txBody>
          <a:bodyPr wrap="square" rtlCol="0">
            <a:spAutoFit/>
          </a:bodyPr>
          <a:lstStyle/>
          <a:p>
            <a:r>
              <a:rPr lang="en-US" altLang="zh-CN" sz="2400" b="1" dirty="0">
                <a:solidFill>
                  <a:srgbClr val="9A0001"/>
                </a:solidFill>
              </a:rPr>
              <a:t>II.</a:t>
            </a:r>
            <a:endParaRPr lang="zh-CN" altLang="en-US" sz="2400" b="1" dirty="0">
              <a:solidFill>
                <a:srgbClr val="9A0001"/>
              </a:solidFill>
            </a:endParaRPr>
          </a:p>
        </p:txBody>
      </p:sp>
      <p:sp>
        <p:nvSpPr>
          <p:cNvPr id="52" name="文本框 51"/>
          <p:cNvSpPr txBox="1"/>
          <p:nvPr userDrawn="1"/>
        </p:nvSpPr>
        <p:spPr>
          <a:xfrm>
            <a:off x="1458113" y="4459896"/>
            <a:ext cx="675822" cy="461665"/>
          </a:xfrm>
          <a:prstGeom prst="rect">
            <a:avLst/>
          </a:prstGeom>
          <a:noFill/>
        </p:spPr>
        <p:txBody>
          <a:bodyPr wrap="square" rtlCol="0">
            <a:spAutoFit/>
          </a:bodyPr>
          <a:lstStyle/>
          <a:p>
            <a:r>
              <a:rPr lang="en-US" altLang="zh-CN" sz="2400" b="1" dirty="0">
                <a:solidFill>
                  <a:srgbClr val="9A0001"/>
                </a:solidFill>
              </a:rPr>
              <a:t>III.</a:t>
            </a:r>
            <a:endParaRPr lang="zh-CN" altLang="en-US" sz="2400" b="1" dirty="0">
              <a:solidFill>
                <a:srgbClr val="9A0001"/>
              </a:solidFill>
            </a:endParaRPr>
          </a:p>
        </p:txBody>
      </p:sp>
      <p:sp>
        <p:nvSpPr>
          <p:cNvPr id="53" name="文本框 52"/>
          <p:cNvSpPr txBox="1"/>
          <p:nvPr userDrawn="1"/>
        </p:nvSpPr>
        <p:spPr>
          <a:xfrm>
            <a:off x="6795609" y="2810634"/>
            <a:ext cx="675822" cy="461665"/>
          </a:xfrm>
          <a:prstGeom prst="rect">
            <a:avLst/>
          </a:prstGeom>
          <a:noFill/>
        </p:spPr>
        <p:txBody>
          <a:bodyPr wrap="square" rtlCol="0">
            <a:spAutoFit/>
          </a:bodyPr>
          <a:lstStyle/>
          <a:p>
            <a:r>
              <a:rPr lang="en-US" altLang="zh-CN" sz="2400" b="1" dirty="0">
                <a:solidFill>
                  <a:srgbClr val="9A0001"/>
                </a:solidFill>
              </a:rPr>
              <a:t>V.</a:t>
            </a:r>
            <a:endParaRPr lang="zh-CN" altLang="en-US" sz="2400" b="1" dirty="0">
              <a:solidFill>
                <a:srgbClr val="9A0001"/>
              </a:solidFill>
            </a:endParaRPr>
          </a:p>
        </p:txBody>
      </p:sp>
      <p:sp>
        <p:nvSpPr>
          <p:cNvPr id="4" name="文本占位符 40"/>
          <p:cNvSpPr>
            <a:spLocks noGrp="1"/>
          </p:cNvSpPr>
          <p:nvPr>
            <p:ph type="body" sz="quarter" idx="15" hasCustomPrompt="1"/>
          </p:nvPr>
        </p:nvSpPr>
        <p:spPr>
          <a:xfrm>
            <a:off x="7806257" y="3713937"/>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对私人信息的测试</a:t>
            </a:r>
            <a:endParaRPr lang="zh-CN" altLang="en-US" dirty="0"/>
          </a:p>
        </p:txBody>
      </p:sp>
      <p:sp>
        <p:nvSpPr>
          <p:cNvPr id="5" name="文本框 4"/>
          <p:cNvSpPr txBox="1"/>
          <p:nvPr userDrawn="1"/>
        </p:nvSpPr>
        <p:spPr>
          <a:xfrm>
            <a:off x="6795609" y="3646464"/>
            <a:ext cx="675822" cy="461665"/>
          </a:xfrm>
          <a:prstGeom prst="rect">
            <a:avLst/>
          </a:prstGeom>
          <a:noFill/>
        </p:spPr>
        <p:txBody>
          <a:bodyPr wrap="square" rtlCol="0">
            <a:spAutoFit/>
          </a:bodyPr>
          <a:lstStyle/>
          <a:p>
            <a:r>
              <a:rPr lang="en-US" altLang="zh-CN" sz="2400" b="1" dirty="0">
                <a:solidFill>
                  <a:srgbClr val="9A0001"/>
                </a:solidFill>
              </a:rPr>
              <a:t>VI.</a:t>
            </a:r>
            <a:endParaRPr lang="zh-CN" altLang="en-US" sz="2400" b="1" dirty="0">
              <a:solidFill>
                <a:srgbClr val="9A0001"/>
              </a:solidFill>
            </a:endParaRPr>
          </a:p>
        </p:txBody>
      </p:sp>
      <p:sp>
        <p:nvSpPr>
          <p:cNvPr id="6" name="文本占位符 40"/>
          <p:cNvSpPr>
            <a:spLocks noGrp="1"/>
          </p:cNvSpPr>
          <p:nvPr>
            <p:ph type="body" sz="quarter" idx="16" hasCustomPrompt="1"/>
          </p:nvPr>
        </p:nvSpPr>
        <p:spPr>
          <a:xfrm>
            <a:off x="7823245" y="196929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增值横断面回报的可预测性</a:t>
            </a:r>
            <a:endParaRPr lang="zh-CN" altLang="en-US" dirty="0"/>
          </a:p>
        </p:txBody>
      </p:sp>
      <p:sp>
        <p:nvSpPr>
          <p:cNvPr id="11" name="文本框 10"/>
          <p:cNvSpPr txBox="1"/>
          <p:nvPr userDrawn="1"/>
        </p:nvSpPr>
        <p:spPr>
          <a:xfrm>
            <a:off x="6812597" y="1901823"/>
            <a:ext cx="675822" cy="461665"/>
          </a:xfrm>
          <a:prstGeom prst="rect">
            <a:avLst/>
          </a:prstGeom>
          <a:noFill/>
        </p:spPr>
        <p:txBody>
          <a:bodyPr wrap="square" rtlCol="0">
            <a:spAutoFit/>
          </a:bodyPr>
          <a:lstStyle/>
          <a:p>
            <a:r>
              <a:rPr lang="en-US" altLang="zh-CN" sz="2400" b="1" dirty="0">
                <a:solidFill>
                  <a:srgbClr val="9A0001"/>
                </a:solidFill>
              </a:rPr>
              <a:t>IV.</a:t>
            </a:r>
            <a:endParaRPr lang="zh-CN" altLang="en-US" sz="2400" b="1" dirty="0">
              <a:solidFill>
                <a:srgbClr val="9A0001"/>
              </a:solidFill>
            </a:endParaRPr>
          </a:p>
        </p:txBody>
      </p:sp>
      <p:sp>
        <p:nvSpPr>
          <p:cNvPr id="12" name="文本占位符 40"/>
          <p:cNvSpPr>
            <a:spLocks noGrp="1"/>
          </p:cNvSpPr>
          <p:nvPr>
            <p:ph type="body" sz="quarter" idx="17" hasCustomPrompt="1"/>
          </p:nvPr>
        </p:nvSpPr>
        <p:spPr>
          <a:xfrm>
            <a:off x="7806257" y="4527369"/>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结论</a:t>
            </a:r>
            <a:endParaRPr lang="zh-CN" altLang="en-US" dirty="0"/>
          </a:p>
        </p:txBody>
      </p:sp>
      <p:sp>
        <p:nvSpPr>
          <p:cNvPr id="13" name="文本框 12"/>
          <p:cNvSpPr txBox="1"/>
          <p:nvPr userDrawn="1"/>
        </p:nvSpPr>
        <p:spPr>
          <a:xfrm>
            <a:off x="6795609" y="4459896"/>
            <a:ext cx="675822" cy="461665"/>
          </a:xfrm>
          <a:prstGeom prst="rect">
            <a:avLst/>
          </a:prstGeom>
          <a:noFill/>
        </p:spPr>
        <p:txBody>
          <a:bodyPr wrap="square" rtlCol="0">
            <a:spAutoFit/>
          </a:bodyPr>
          <a:lstStyle/>
          <a:p>
            <a:r>
              <a:rPr lang="en-US" altLang="zh-CN" sz="2400" b="1" dirty="0">
                <a:solidFill>
                  <a:srgbClr val="9A0001"/>
                </a:solidFill>
              </a:rPr>
              <a:t>VII.</a:t>
            </a:r>
            <a:endParaRPr lang="zh-CN" altLang="en-US" sz="2400" b="1" dirty="0">
              <a:solidFill>
                <a:srgbClr val="9A0001"/>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pic>
        <p:nvPicPr>
          <p:cNvPr id="2" name="图片 1"/>
          <p:cNvPicPr>
            <a:picLocks noChangeAspect="1"/>
          </p:cNvPicPr>
          <p:nvPr userDrawn="1"/>
        </p:nvPicPr>
        <p:blipFill>
          <a:blip r:embed="rId2"/>
          <a:stretch>
            <a:fillRect/>
          </a:stretch>
        </p:blipFill>
        <p:spPr>
          <a:xfrm>
            <a:off x="5123603" y="2456603"/>
            <a:ext cx="1944793" cy="1944793"/>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2468761" y="2836219"/>
            <a:ext cx="3055845" cy="487680"/>
          </a:xfrm>
        </p:spPr>
        <p:txBody>
          <a:bodyPr>
            <a:normAutofit/>
          </a:bodyPr>
          <a:lstStyle>
            <a:lvl1pPr marL="0" indent="0" algn="l" defTabSz="914400" rtl="0" eaLnBrk="1" latinLnBrk="0" hangingPunct="1">
              <a:buNone/>
              <a:defRPr lang="zh-CN" altLang="en-US" sz="20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主题</a:t>
            </a:r>
            <a:endParaRPr lang="zh-CN" altLang="en-US" dirty="0"/>
          </a:p>
        </p:txBody>
      </p:sp>
      <p:sp>
        <p:nvSpPr>
          <p:cNvPr id="46" name="文本占位符 40"/>
          <p:cNvSpPr>
            <a:spLocks noGrp="1"/>
          </p:cNvSpPr>
          <p:nvPr>
            <p:ph type="body" sz="quarter" idx="11" hasCustomPrompt="1"/>
          </p:nvPr>
        </p:nvSpPr>
        <p:spPr>
          <a:xfrm>
            <a:off x="2468761" y="364706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主要的研究领域</a:t>
            </a:r>
            <a:endParaRPr lang="zh-CN" altLang="en-US" dirty="0"/>
          </a:p>
        </p:txBody>
      </p:sp>
      <p:sp>
        <p:nvSpPr>
          <p:cNvPr id="47" name="文本占位符 40"/>
          <p:cNvSpPr>
            <a:spLocks noGrp="1"/>
          </p:cNvSpPr>
          <p:nvPr>
            <p:ph type="body" sz="quarter" idx="12" hasCustomPrompt="1"/>
          </p:nvPr>
        </p:nvSpPr>
        <p:spPr>
          <a:xfrm>
            <a:off x="2468761" y="4516413"/>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回报可预测性：随时间变化的预期回报</a:t>
            </a:r>
            <a:endParaRPr lang="zh-CN" altLang="en-US" dirty="0"/>
          </a:p>
        </p:txBody>
      </p:sp>
      <p:sp>
        <p:nvSpPr>
          <p:cNvPr id="49" name="文本占位符 40"/>
          <p:cNvSpPr>
            <a:spLocks noGrp="1"/>
          </p:cNvSpPr>
          <p:nvPr>
            <p:ph type="body" sz="quarter" idx="14" hasCustomPrompt="1"/>
          </p:nvPr>
        </p:nvSpPr>
        <p:spPr>
          <a:xfrm>
            <a:off x="7806257" y="2878107"/>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事件研究</a:t>
            </a:r>
            <a:endParaRPr lang="zh-CN" altLang="en-US" dirty="0"/>
          </a:p>
        </p:txBody>
      </p:sp>
      <p:sp>
        <p:nvSpPr>
          <p:cNvPr id="50" name="文本框 49"/>
          <p:cNvSpPr txBox="1"/>
          <p:nvPr userDrawn="1"/>
        </p:nvSpPr>
        <p:spPr>
          <a:xfrm>
            <a:off x="1458113" y="2787671"/>
            <a:ext cx="675822" cy="461665"/>
          </a:xfrm>
          <a:prstGeom prst="rect">
            <a:avLst/>
          </a:prstGeom>
          <a:noFill/>
        </p:spPr>
        <p:txBody>
          <a:bodyPr wrap="square" rtlCol="0">
            <a:spAutoFit/>
          </a:bodyPr>
          <a:lstStyle/>
          <a:p>
            <a:r>
              <a:rPr lang="en-US" altLang="zh-CN" sz="2400" b="1" dirty="0">
                <a:solidFill>
                  <a:srgbClr val="9A0001"/>
                </a:solidFill>
              </a:rPr>
              <a:t>I.</a:t>
            </a:r>
            <a:endParaRPr lang="zh-CN" altLang="en-US" sz="2400" b="1" dirty="0">
              <a:solidFill>
                <a:srgbClr val="9A0001"/>
              </a:solidFill>
            </a:endParaRPr>
          </a:p>
        </p:txBody>
      </p:sp>
      <p:sp>
        <p:nvSpPr>
          <p:cNvPr id="51" name="文本框 50"/>
          <p:cNvSpPr txBox="1"/>
          <p:nvPr userDrawn="1"/>
        </p:nvSpPr>
        <p:spPr>
          <a:xfrm>
            <a:off x="1458113" y="3592210"/>
            <a:ext cx="675822" cy="461665"/>
          </a:xfrm>
          <a:prstGeom prst="rect">
            <a:avLst/>
          </a:prstGeom>
          <a:noFill/>
        </p:spPr>
        <p:txBody>
          <a:bodyPr wrap="square" rtlCol="0">
            <a:spAutoFit/>
          </a:bodyPr>
          <a:lstStyle/>
          <a:p>
            <a:r>
              <a:rPr lang="en-US" altLang="zh-CN" sz="2400" b="1" dirty="0">
                <a:solidFill>
                  <a:srgbClr val="9A0001"/>
                </a:solidFill>
              </a:rPr>
              <a:t>II.</a:t>
            </a:r>
            <a:endParaRPr lang="zh-CN" altLang="en-US" sz="2400" b="1" dirty="0">
              <a:solidFill>
                <a:srgbClr val="9A0001"/>
              </a:solidFill>
            </a:endParaRPr>
          </a:p>
        </p:txBody>
      </p:sp>
      <p:sp>
        <p:nvSpPr>
          <p:cNvPr id="52" name="文本框 51"/>
          <p:cNvSpPr txBox="1"/>
          <p:nvPr userDrawn="1"/>
        </p:nvSpPr>
        <p:spPr>
          <a:xfrm>
            <a:off x="1458113" y="4459896"/>
            <a:ext cx="675822" cy="461665"/>
          </a:xfrm>
          <a:prstGeom prst="rect">
            <a:avLst/>
          </a:prstGeom>
          <a:noFill/>
        </p:spPr>
        <p:txBody>
          <a:bodyPr wrap="square" rtlCol="0">
            <a:spAutoFit/>
          </a:bodyPr>
          <a:lstStyle/>
          <a:p>
            <a:r>
              <a:rPr lang="en-US" altLang="zh-CN" sz="2400" b="1" dirty="0">
                <a:solidFill>
                  <a:srgbClr val="9A0001"/>
                </a:solidFill>
              </a:rPr>
              <a:t>III.</a:t>
            </a:r>
            <a:endParaRPr lang="zh-CN" altLang="en-US" sz="2400" b="1" dirty="0">
              <a:solidFill>
                <a:srgbClr val="9A0001"/>
              </a:solidFill>
            </a:endParaRPr>
          </a:p>
        </p:txBody>
      </p:sp>
      <p:sp>
        <p:nvSpPr>
          <p:cNvPr id="53" name="文本框 52"/>
          <p:cNvSpPr txBox="1"/>
          <p:nvPr userDrawn="1"/>
        </p:nvSpPr>
        <p:spPr>
          <a:xfrm>
            <a:off x="6795609" y="2810634"/>
            <a:ext cx="675822" cy="461665"/>
          </a:xfrm>
          <a:prstGeom prst="rect">
            <a:avLst/>
          </a:prstGeom>
          <a:noFill/>
        </p:spPr>
        <p:txBody>
          <a:bodyPr wrap="square" rtlCol="0">
            <a:spAutoFit/>
          </a:bodyPr>
          <a:lstStyle/>
          <a:p>
            <a:r>
              <a:rPr lang="en-US" altLang="zh-CN" sz="2400" b="1" dirty="0">
                <a:solidFill>
                  <a:srgbClr val="9A0001"/>
                </a:solidFill>
              </a:rPr>
              <a:t>V.</a:t>
            </a:r>
            <a:endParaRPr lang="zh-CN" altLang="en-US" sz="2400" b="1" dirty="0">
              <a:solidFill>
                <a:srgbClr val="9A0001"/>
              </a:solidFill>
            </a:endParaRPr>
          </a:p>
        </p:txBody>
      </p:sp>
      <p:sp>
        <p:nvSpPr>
          <p:cNvPr id="4" name="文本占位符 40"/>
          <p:cNvSpPr>
            <a:spLocks noGrp="1"/>
          </p:cNvSpPr>
          <p:nvPr>
            <p:ph type="body" sz="quarter" idx="15" hasCustomPrompt="1"/>
          </p:nvPr>
        </p:nvSpPr>
        <p:spPr>
          <a:xfrm>
            <a:off x="7806257" y="3713937"/>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对私人信息的测试</a:t>
            </a:r>
            <a:endParaRPr lang="zh-CN" altLang="en-US" dirty="0"/>
          </a:p>
        </p:txBody>
      </p:sp>
      <p:sp>
        <p:nvSpPr>
          <p:cNvPr id="5" name="文本框 4"/>
          <p:cNvSpPr txBox="1"/>
          <p:nvPr userDrawn="1"/>
        </p:nvSpPr>
        <p:spPr>
          <a:xfrm>
            <a:off x="6795609" y="3646464"/>
            <a:ext cx="675822" cy="461665"/>
          </a:xfrm>
          <a:prstGeom prst="rect">
            <a:avLst/>
          </a:prstGeom>
          <a:noFill/>
        </p:spPr>
        <p:txBody>
          <a:bodyPr wrap="square" rtlCol="0">
            <a:spAutoFit/>
          </a:bodyPr>
          <a:lstStyle/>
          <a:p>
            <a:r>
              <a:rPr lang="en-US" altLang="zh-CN" sz="2400" b="1" dirty="0">
                <a:solidFill>
                  <a:srgbClr val="9A0001"/>
                </a:solidFill>
              </a:rPr>
              <a:t>VI.</a:t>
            </a:r>
            <a:endParaRPr lang="zh-CN" altLang="en-US" sz="2400" b="1" dirty="0">
              <a:solidFill>
                <a:srgbClr val="9A0001"/>
              </a:solidFill>
            </a:endParaRPr>
          </a:p>
        </p:txBody>
      </p:sp>
      <p:sp>
        <p:nvSpPr>
          <p:cNvPr id="6" name="文本占位符 40"/>
          <p:cNvSpPr>
            <a:spLocks noGrp="1"/>
          </p:cNvSpPr>
          <p:nvPr>
            <p:ph type="body" sz="quarter" idx="16" hasCustomPrompt="1"/>
          </p:nvPr>
        </p:nvSpPr>
        <p:spPr>
          <a:xfrm>
            <a:off x="7823245" y="196929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增值横断面回报的可预测性</a:t>
            </a:r>
            <a:endParaRPr lang="zh-CN" altLang="en-US" dirty="0"/>
          </a:p>
        </p:txBody>
      </p:sp>
      <p:sp>
        <p:nvSpPr>
          <p:cNvPr id="11" name="文本框 10"/>
          <p:cNvSpPr txBox="1"/>
          <p:nvPr userDrawn="1"/>
        </p:nvSpPr>
        <p:spPr>
          <a:xfrm>
            <a:off x="6812597" y="1901823"/>
            <a:ext cx="675822" cy="461665"/>
          </a:xfrm>
          <a:prstGeom prst="rect">
            <a:avLst/>
          </a:prstGeom>
          <a:noFill/>
        </p:spPr>
        <p:txBody>
          <a:bodyPr wrap="square" rtlCol="0">
            <a:spAutoFit/>
          </a:bodyPr>
          <a:lstStyle/>
          <a:p>
            <a:r>
              <a:rPr lang="en-US" altLang="zh-CN" sz="2400" b="1" dirty="0">
                <a:solidFill>
                  <a:srgbClr val="9A0001"/>
                </a:solidFill>
              </a:rPr>
              <a:t>IV.</a:t>
            </a:r>
            <a:endParaRPr lang="zh-CN" altLang="en-US" sz="2400" b="1" dirty="0">
              <a:solidFill>
                <a:srgbClr val="9A0001"/>
              </a:solidFill>
            </a:endParaRPr>
          </a:p>
        </p:txBody>
      </p:sp>
      <p:sp>
        <p:nvSpPr>
          <p:cNvPr id="12" name="文本占位符 40"/>
          <p:cNvSpPr>
            <a:spLocks noGrp="1"/>
          </p:cNvSpPr>
          <p:nvPr>
            <p:ph type="body" sz="quarter" idx="17" hasCustomPrompt="1"/>
          </p:nvPr>
        </p:nvSpPr>
        <p:spPr>
          <a:xfrm>
            <a:off x="7806257" y="4527369"/>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结论</a:t>
            </a:r>
            <a:endParaRPr lang="zh-CN" altLang="en-US" dirty="0"/>
          </a:p>
        </p:txBody>
      </p:sp>
      <p:sp>
        <p:nvSpPr>
          <p:cNvPr id="13" name="文本框 12"/>
          <p:cNvSpPr txBox="1"/>
          <p:nvPr userDrawn="1"/>
        </p:nvSpPr>
        <p:spPr>
          <a:xfrm>
            <a:off x="6795609" y="4459896"/>
            <a:ext cx="675822" cy="461665"/>
          </a:xfrm>
          <a:prstGeom prst="rect">
            <a:avLst/>
          </a:prstGeom>
          <a:noFill/>
        </p:spPr>
        <p:txBody>
          <a:bodyPr wrap="square" rtlCol="0">
            <a:spAutoFit/>
          </a:bodyPr>
          <a:lstStyle/>
          <a:p>
            <a:r>
              <a:rPr lang="en-US" altLang="zh-CN" sz="2400" b="1" dirty="0">
                <a:solidFill>
                  <a:srgbClr val="9A0001"/>
                </a:solidFill>
              </a:rPr>
              <a:t>VII.</a:t>
            </a:r>
            <a:endParaRPr lang="zh-CN" altLang="en-US" sz="2400" b="1" dirty="0">
              <a:solidFill>
                <a:srgbClr val="9A0001"/>
              </a:solidFil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pic>
        <p:nvPicPr>
          <p:cNvPr id="2" name="图片 1"/>
          <p:cNvPicPr>
            <a:picLocks noChangeAspect="1"/>
          </p:cNvPicPr>
          <p:nvPr userDrawn="1"/>
        </p:nvPicPr>
        <p:blipFill>
          <a:blip r:embed="rId2"/>
          <a:stretch>
            <a:fillRect/>
          </a:stretch>
        </p:blipFill>
        <p:spPr>
          <a:xfrm>
            <a:off x="5123603" y="2456603"/>
            <a:ext cx="1944793" cy="1944793"/>
          </a:xfrm>
          <a:prstGeom prst="rect">
            <a:avLst/>
          </a:prstGeom>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B476361-B006-44BA-89CA-9A2335AC97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411D440-09CD-429B-AB43-7AE9332A7B6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1" Type="http://schemas.openxmlformats.org/officeDocument/2006/relationships/theme" Target="../theme/theme2.xml"/><Relationship Id="rId20" Type="http://schemas.openxmlformats.org/officeDocument/2006/relationships/slideLayout" Target="../slideLayouts/slideLayout31.xml"/><Relationship Id="rId2" Type="http://schemas.openxmlformats.org/officeDocument/2006/relationships/slideLayout" Target="../slideLayouts/slideLayout13.xml"/><Relationship Id="rId19" Type="http://schemas.openxmlformats.org/officeDocument/2006/relationships/slideLayout" Target="../slideLayouts/slideLayout30.xml"/><Relationship Id="rId18" Type="http://schemas.openxmlformats.org/officeDocument/2006/relationships/slideLayout" Target="../slideLayouts/slideLayout2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40.xml"/><Relationship Id="rId8" Type="http://schemas.openxmlformats.org/officeDocument/2006/relationships/slideLayout" Target="../slideLayouts/slideLayout39.xml"/><Relationship Id="rId7" Type="http://schemas.openxmlformats.org/officeDocument/2006/relationships/slideLayout" Target="../slideLayouts/slideLayout38.xml"/><Relationship Id="rId6" Type="http://schemas.openxmlformats.org/officeDocument/2006/relationships/slideLayout" Target="../slideLayouts/slideLayout37.xml"/><Relationship Id="rId5" Type="http://schemas.openxmlformats.org/officeDocument/2006/relationships/slideLayout" Target="../slideLayouts/slideLayout36.xml"/><Relationship Id="rId4" Type="http://schemas.openxmlformats.org/officeDocument/2006/relationships/slideLayout" Target="../slideLayouts/slideLayout35.xml"/><Relationship Id="rId3" Type="http://schemas.openxmlformats.org/officeDocument/2006/relationships/slideLayout" Target="../slideLayouts/slideLayout34.xml"/><Relationship Id="rId21" Type="http://schemas.openxmlformats.org/officeDocument/2006/relationships/theme" Target="../theme/theme3.xml"/><Relationship Id="rId20" Type="http://schemas.openxmlformats.org/officeDocument/2006/relationships/slideLayout" Target="../slideLayouts/slideLayout51.xml"/><Relationship Id="rId2" Type="http://schemas.openxmlformats.org/officeDocument/2006/relationships/slideLayout" Target="../slideLayouts/slideLayout33.xml"/><Relationship Id="rId19" Type="http://schemas.openxmlformats.org/officeDocument/2006/relationships/slideLayout" Target="../slideLayouts/slideLayout50.xml"/><Relationship Id="rId18" Type="http://schemas.openxmlformats.org/officeDocument/2006/relationships/slideLayout" Target="../slideLayouts/slideLayout49.xml"/><Relationship Id="rId17" Type="http://schemas.openxmlformats.org/officeDocument/2006/relationships/slideLayout" Target="../slideLayouts/slideLayout48.xml"/><Relationship Id="rId16" Type="http://schemas.openxmlformats.org/officeDocument/2006/relationships/slideLayout" Target="../slideLayouts/slideLayout47.xml"/><Relationship Id="rId15" Type="http://schemas.openxmlformats.org/officeDocument/2006/relationships/slideLayout" Target="../slideLayouts/slideLayout46.xml"/><Relationship Id="rId14" Type="http://schemas.openxmlformats.org/officeDocument/2006/relationships/slideLayout" Target="../slideLayouts/slideLayout45.xml"/><Relationship Id="rId13" Type="http://schemas.openxmlformats.org/officeDocument/2006/relationships/slideLayout" Target="../slideLayouts/slideLayout44.xml"/><Relationship Id="rId12" Type="http://schemas.openxmlformats.org/officeDocument/2006/relationships/slideLayout" Target="../slideLayouts/slideLayout43.xml"/><Relationship Id="rId11" Type="http://schemas.openxmlformats.org/officeDocument/2006/relationships/slideLayout" Target="../slideLayouts/slideLayout42.xml"/><Relationship Id="rId10" Type="http://schemas.openxmlformats.org/officeDocument/2006/relationships/slideLayout" Target="../slideLayouts/slideLayout41.xml"/><Relationship Id="rId1"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60.xml"/><Relationship Id="rId8" Type="http://schemas.openxmlformats.org/officeDocument/2006/relationships/slideLayout" Target="../slideLayouts/slideLayout59.xml"/><Relationship Id="rId7" Type="http://schemas.openxmlformats.org/officeDocument/2006/relationships/slideLayout" Target="../slideLayouts/slideLayout58.xml"/><Relationship Id="rId6" Type="http://schemas.openxmlformats.org/officeDocument/2006/relationships/slideLayout" Target="../slideLayouts/slideLayout57.xml"/><Relationship Id="rId5" Type="http://schemas.openxmlformats.org/officeDocument/2006/relationships/slideLayout" Target="../slideLayouts/slideLayout56.xml"/><Relationship Id="rId4" Type="http://schemas.openxmlformats.org/officeDocument/2006/relationships/slideLayout" Target="../slideLayouts/slideLayout55.xml"/><Relationship Id="rId3" Type="http://schemas.openxmlformats.org/officeDocument/2006/relationships/slideLayout" Target="../slideLayouts/slideLayout54.xml"/><Relationship Id="rId21" Type="http://schemas.openxmlformats.org/officeDocument/2006/relationships/theme" Target="../theme/theme4.xml"/><Relationship Id="rId20" Type="http://schemas.openxmlformats.org/officeDocument/2006/relationships/slideLayout" Target="../slideLayouts/slideLayout71.xml"/><Relationship Id="rId2" Type="http://schemas.openxmlformats.org/officeDocument/2006/relationships/slideLayout" Target="../slideLayouts/slideLayout53.xml"/><Relationship Id="rId19" Type="http://schemas.openxmlformats.org/officeDocument/2006/relationships/slideLayout" Target="../slideLayouts/slideLayout70.xml"/><Relationship Id="rId18" Type="http://schemas.openxmlformats.org/officeDocument/2006/relationships/slideLayout" Target="../slideLayouts/slideLayout69.xml"/><Relationship Id="rId17" Type="http://schemas.openxmlformats.org/officeDocument/2006/relationships/slideLayout" Target="../slideLayouts/slideLayout68.xml"/><Relationship Id="rId16" Type="http://schemas.openxmlformats.org/officeDocument/2006/relationships/slideLayout" Target="../slideLayouts/slideLayout67.xml"/><Relationship Id="rId15" Type="http://schemas.openxmlformats.org/officeDocument/2006/relationships/slideLayout" Target="../slideLayouts/slideLayout66.xml"/><Relationship Id="rId14" Type="http://schemas.openxmlformats.org/officeDocument/2006/relationships/slideLayout" Target="../slideLayouts/slideLayout65.xml"/><Relationship Id="rId13" Type="http://schemas.openxmlformats.org/officeDocument/2006/relationships/slideLayout" Target="../slideLayouts/slideLayout64.xml"/><Relationship Id="rId12" Type="http://schemas.openxmlformats.org/officeDocument/2006/relationships/slideLayout" Target="../slideLayouts/slideLayout63.xml"/><Relationship Id="rId11" Type="http://schemas.openxmlformats.org/officeDocument/2006/relationships/slideLayout" Target="../slideLayouts/slideLayout62.xml"/><Relationship Id="rId10" Type="http://schemas.openxmlformats.org/officeDocument/2006/relationships/slideLayout" Target="../slideLayouts/slideLayout61.xml"/><Relationship Id="rId1"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476361-B006-44BA-89CA-9A2335AC970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11D440-09CD-429B-AB43-7AE9332A7B6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 id="2147483720" r:id="rId18"/>
    <p:sldLayoutId id="2147483721" r:id="rId19"/>
    <p:sldLayoutId id="2147483722"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3.xml"/><Relationship Id="rId1" Type="http://schemas.openxmlformats.org/officeDocument/2006/relationships/tags" Target="../tags/tag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8.xml"/><Relationship Id="rId1" Type="http://schemas.openxmlformats.org/officeDocument/2006/relationships/tags" Target="../tags/tag3.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38.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38.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38.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38.xml"/><Relationship Id="rId2" Type="http://schemas.openxmlformats.org/officeDocument/2006/relationships/tags" Target="../tags/tag18.xml"/><Relationship Id="rId1" Type="http://schemas.openxmlformats.org/officeDocument/2006/relationships/tags" Target="../tags/tag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9" Type="http://schemas.openxmlformats.org/officeDocument/2006/relationships/notesSlide" Target="../notesSlides/notesSlide20.xml"/><Relationship Id="rId8" Type="http://schemas.openxmlformats.org/officeDocument/2006/relationships/slideLayout" Target="../slideLayouts/slideLayout38.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s>
</file>

<file path=ppt/slides/_rels/slide21.xml.rels><?xml version="1.0" encoding="UTF-8" standalone="yes"?>
<Relationships xmlns="http://schemas.openxmlformats.org/package/2006/relationships"><Relationship Id="rId9" Type="http://schemas.openxmlformats.org/officeDocument/2006/relationships/notesSlide" Target="../notesSlides/notesSlide21.xml"/><Relationship Id="rId8" Type="http://schemas.openxmlformats.org/officeDocument/2006/relationships/slideLayout" Target="../slideLayouts/slideLayout38.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ags" Target="../tags/tag26.xml"/></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38.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tags" Target="../tags/tag33.xml"/></Relationships>
</file>

<file path=ppt/slides/_rels/slide23.xml.rels><?xml version="1.0" encoding="UTF-8" standalone="yes"?>
<Relationships xmlns="http://schemas.openxmlformats.org/package/2006/relationships"><Relationship Id="rId8" Type="http://schemas.openxmlformats.org/officeDocument/2006/relationships/notesSlide" Target="../notesSlides/notesSlide23.xml"/><Relationship Id="rId7" Type="http://schemas.openxmlformats.org/officeDocument/2006/relationships/slideLayout" Target="../slideLayouts/slideLayout38.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7" Type="http://schemas.openxmlformats.org/officeDocument/2006/relationships/notesSlide" Target="../notesSlides/notesSlide25.xml"/><Relationship Id="rId6" Type="http://schemas.openxmlformats.org/officeDocument/2006/relationships/slideLayout" Target="../slideLayouts/slideLayout38.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tags" Target="../tags/tag42.xml"/></Relationships>
</file>

<file path=ppt/slides/_rels/slide26.xml.rels><?xml version="1.0" encoding="UTF-8" standalone="yes"?>
<Relationships xmlns="http://schemas.openxmlformats.org/package/2006/relationships"><Relationship Id="rId7" Type="http://schemas.openxmlformats.org/officeDocument/2006/relationships/notesSlide" Target="../notesSlides/notesSlide26.xml"/><Relationship Id="rId6" Type="http://schemas.openxmlformats.org/officeDocument/2006/relationships/slideLayout" Target="../slideLayouts/slideLayout38.xml"/><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tags" Target="../tags/tag47.xml"/></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38.xml"/><Relationship Id="rId2" Type="http://schemas.openxmlformats.org/officeDocument/2006/relationships/tags" Target="../tags/tag53.xml"/><Relationship Id="rId1" Type="http://schemas.openxmlformats.org/officeDocument/2006/relationships/tags" Target="../tags/tag52.xml"/></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38.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s>
</file>

<file path=ppt/slides/_rels/slide29.xml.rels><?xml version="1.0" encoding="UTF-8" standalone="yes"?>
<Relationships xmlns="http://schemas.openxmlformats.org/package/2006/relationships"><Relationship Id="rId8" Type="http://schemas.openxmlformats.org/officeDocument/2006/relationships/notesSlide" Target="../notesSlides/notesSlide29.xml"/><Relationship Id="rId7" Type="http://schemas.openxmlformats.org/officeDocument/2006/relationships/slideLayout" Target="../slideLayouts/slideLayout38.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tags" Target="../tags/tag5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38.xml"/><Relationship Id="rId1" Type="http://schemas.openxmlformats.org/officeDocument/2006/relationships/tags" Target="../tags/tag63.xml"/></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31.xml"/><Relationship Id="rId5" Type="http://schemas.openxmlformats.org/officeDocument/2006/relationships/slideLayout" Target="../slideLayouts/slideLayout38.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tags" Target="../tags/tag65.xml"/><Relationship Id="rId1" Type="http://schemas.openxmlformats.org/officeDocument/2006/relationships/tags" Target="../tags/tag64.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3.xml"/><Relationship Id="rId1" Type="http://schemas.openxmlformats.org/officeDocument/2006/relationships/tags" Target="../tags/tag6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8.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3.xml"/><Relationship Id="rId1" Type="http://schemas.openxmlformats.org/officeDocument/2006/relationships/tags" Target="../tags/tag6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8.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3.xml"/><Relationship Id="rId1" Type="http://schemas.openxmlformats.org/officeDocument/2006/relationships/tags" Target="../tags/tag7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8.xml"/></Relationships>
</file>

<file path=ppt/slides/_rels/slide57.xml.rels><?xml version="1.0" encoding="UTF-8" standalone="yes"?>
<Relationships xmlns="http://schemas.openxmlformats.org/package/2006/relationships"><Relationship Id="rId6" Type="http://schemas.openxmlformats.org/officeDocument/2006/relationships/notesSlide" Target="../notesSlides/notesSlide57.xml"/><Relationship Id="rId5" Type="http://schemas.openxmlformats.org/officeDocument/2006/relationships/slideLayout" Target="../slideLayouts/slideLayout19.xml"/><Relationship Id="rId4" Type="http://schemas.openxmlformats.org/officeDocument/2006/relationships/tags" Target="../tags/tag74.xml"/><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tags" Target="../tags/tag71.xml"/></Relationships>
</file>

<file path=ppt/slides/_rels/slide58.xml.rels><?xml version="1.0" encoding="UTF-8" standalone="yes"?>
<Relationships xmlns="http://schemas.openxmlformats.org/package/2006/relationships"><Relationship Id="rId4" Type="http://schemas.openxmlformats.org/officeDocument/2006/relationships/notesSlide" Target="../notesSlides/notesSlide58.xml"/><Relationship Id="rId3" Type="http://schemas.openxmlformats.org/officeDocument/2006/relationships/slideLayout" Target="../slideLayouts/slideLayout19.xml"/><Relationship Id="rId2" Type="http://schemas.openxmlformats.org/officeDocument/2006/relationships/tags" Target="../tags/tag76.xml"/><Relationship Id="rId1" Type="http://schemas.openxmlformats.org/officeDocument/2006/relationships/tags" Target="../tags/tag75.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19.xml"/><Relationship Id="rId1" Type="http://schemas.openxmlformats.org/officeDocument/2006/relationships/tags" Target="../tags/tag7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3.xml"/><Relationship Id="rId1" Type="http://schemas.openxmlformats.org/officeDocument/2006/relationships/tags" Target="../tags/tag1.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23.xml"/><Relationship Id="rId1" Type="http://schemas.openxmlformats.org/officeDocument/2006/relationships/tags" Target="../tags/tag78.xml"/></Relationships>
</file>

<file path=ppt/slides/_rels/slide61.xml.rels><?xml version="1.0" encoding="UTF-8" standalone="yes"?>
<Relationships xmlns="http://schemas.openxmlformats.org/package/2006/relationships"><Relationship Id="rId8" Type="http://schemas.openxmlformats.org/officeDocument/2006/relationships/notesSlide" Target="../notesSlides/notesSlide61.xml"/><Relationship Id="rId7" Type="http://schemas.openxmlformats.org/officeDocument/2006/relationships/slideLayout" Target="../slideLayouts/slideLayout38.xml"/><Relationship Id="rId6" Type="http://schemas.openxmlformats.org/officeDocument/2006/relationships/tags" Target="../tags/tag84.xml"/><Relationship Id="rId5" Type="http://schemas.openxmlformats.org/officeDocument/2006/relationships/tags" Target="../tags/tag83.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tags" Target="../tags/tag80.xml"/><Relationship Id="rId1" Type="http://schemas.openxmlformats.org/officeDocument/2006/relationships/tags" Target="../tags/tag79.xml"/></Relationships>
</file>

<file path=ppt/slides/_rels/slide62.xml.rels><?xml version="1.0" encoding="UTF-8" standalone="yes"?>
<Relationships xmlns="http://schemas.openxmlformats.org/package/2006/relationships"><Relationship Id="rId6" Type="http://schemas.openxmlformats.org/officeDocument/2006/relationships/notesSlide" Target="../notesSlides/notesSlide62.xml"/><Relationship Id="rId5" Type="http://schemas.openxmlformats.org/officeDocument/2006/relationships/slideLayout" Target="../slideLayouts/slideLayout20.xml"/><Relationship Id="rId4" Type="http://schemas.openxmlformats.org/officeDocument/2006/relationships/tags" Target="../tags/tag88.xml"/><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tags" Target="../tags/tag85.xml"/></Relationships>
</file>

<file path=ppt/slides/_rels/slide63.xml.rels><?xml version="1.0" encoding="UTF-8" standalone="yes"?>
<Relationships xmlns="http://schemas.openxmlformats.org/package/2006/relationships"><Relationship Id="rId6" Type="http://schemas.openxmlformats.org/officeDocument/2006/relationships/notesSlide" Target="../notesSlides/notesSlide63.xml"/><Relationship Id="rId5" Type="http://schemas.openxmlformats.org/officeDocument/2006/relationships/slideLayout" Target="../slideLayouts/slideLayout20.xml"/><Relationship Id="rId4" Type="http://schemas.openxmlformats.org/officeDocument/2006/relationships/tags" Target="../tags/tag92.xml"/><Relationship Id="rId3" Type="http://schemas.openxmlformats.org/officeDocument/2006/relationships/tags" Target="../tags/tag91.xml"/><Relationship Id="rId2" Type="http://schemas.openxmlformats.org/officeDocument/2006/relationships/tags" Target="../tags/tag90.xml"/><Relationship Id="rId1" Type="http://schemas.openxmlformats.org/officeDocument/2006/relationships/tags" Target="../tags/tag8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1" name="组合 90"/>
          <p:cNvGrpSpPr/>
          <p:nvPr/>
        </p:nvGrpSpPr>
        <p:grpSpPr>
          <a:xfrm>
            <a:off x="2859464" y="200010"/>
            <a:ext cx="6473072" cy="6457980"/>
            <a:chOff x="2105799" y="20055838"/>
            <a:chExt cx="6748090" cy="6732363"/>
          </a:xfrm>
          <a:solidFill>
            <a:schemeClr val="bg1">
              <a:lumMod val="85000"/>
              <a:alpha val="20000"/>
            </a:schemeClr>
          </a:solidFill>
        </p:grpSpPr>
        <p:sp>
          <p:nvSpPr>
            <p:cNvPr id="96"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9"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2"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4"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5"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6"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7"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8"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9" name="组合 118"/>
          <p:cNvGrpSpPr/>
          <p:nvPr/>
        </p:nvGrpSpPr>
        <p:grpSpPr>
          <a:xfrm>
            <a:off x="5371741" y="375946"/>
            <a:ext cx="1448518" cy="1445140"/>
            <a:chOff x="2105799" y="20055838"/>
            <a:chExt cx="6748090" cy="6732363"/>
          </a:xfrm>
          <a:solidFill>
            <a:schemeClr val="accent1"/>
          </a:solidFill>
        </p:grpSpPr>
        <p:sp>
          <p:nvSpPr>
            <p:cNvPr id="12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3"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7"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8"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9"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0"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1"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2"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3"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4"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5"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6"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7"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8"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9"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0"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1"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2"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43" name="矩形 142"/>
          <p:cNvSpPr/>
          <p:nvPr/>
        </p:nvSpPr>
        <p:spPr>
          <a:xfrm>
            <a:off x="1114269" y="2241151"/>
            <a:ext cx="9963463" cy="767390"/>
          </a:xfrm>
          <a:prstGeom prst="rect">
            <a:avLst/>
          </a:prstGeom>
          <a:effectLst>
            <a:outerShdw blurRad="63500" sx="102000" sy="102000" algn="ctr" rotWithShape="0">
              <a:prstClr val="black">
                <a:alpha val="40000"/>
              </a:prstClr>
            </a:outerShdw>
          </a:effectLst>
        </p:spPr>
        <p:txBody>
          <a:bodyPr wrap="square">
            <a:spAutoFit/>
          </a:bodyPr>
          <a:lstStyle/>
          <a:p>
            <a:pPr lvl="0" algn="ctr">
              <a:lnSpc>
                <a:spcPct val="120000"/>
              </a:lnSpc>
              <a:defRPr/>
            </a:pPr>
            <a:r>
              <a:rPr lang="zh-CN" altLang="en-US" sz="4000" b="1" spc="3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市场有效理论</a:t>
            </a:r>
            <a:endParaRPr lang="zh-CN" altLang="en-US" sz="4000" b="1" spc="3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5" name="文本框 144"/>
          <p:cNvSpPr txBox="1"/>
          <p:nvPr/>
        </p:nvSpPr>
        <p:spPr>
          <a:xfrm>
            <a:off x="2383790" y="4069080"/>
            <a:ext cx="7839075" cy="1518285"/>
          </a:xfrm>
          <a:prstGeom prst="rect">
            <a:avLst/>
          </a:prstGeom>
          <a:noFill/>
        </p:spPr>
        <p:txBody>
          <a:bodyPr wrap="square" rtlCol="0">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话题</a:t>
            </a:r>
            <a:r>
              <a:rPr lang="en-US" altLang="zh-CN"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2-</a:t>
            </a:r>
            <a:r>
              <a:rPr lang="zh-CN" altLang="en-US"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第二小组</a:t>
            </a:r>
            <a:endParaRPr lang="zh-CN" altLang="en-US" sz="20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chemeClr val="tx1">
                    <a:lumMod val="85000"/>
                    <a:lumOff val="15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小组成员（</a:t>
            </a:r>
            <a:r>
              <a:rPr kumimoji="0" lang="en-US" altLang="zh-CN" sz="1800" b="0" i="0" u="none" strike="noStrike" kern="1200" cap="none" spc="0" normalizeH="0" baseline="0" noProof="0" dirty="0">
                <a:ln>
                  <a:noFill/>
                </a:ln>
                <a:solidFill>
                  <a:schemeClr val="tx1">
                    <a:lumMod val="85000"/>
                    <a:lumOff val="15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18</a:t>
            </a:r>
            <a:r>
              <a:rPr kumimoji="0" lang="zh-CN" altLang="en-US" sz="1800" b="0" i="0" u="none" strike="noStrike" kern="1200" cap="none" spc="0" normalizeH="0" baseline="0" noProof="0" dirty="0">
                <a:ln>
                  <a:noFill/>
                </a:ln>
                <a:solidFill>
                  <a:schemeClr val="tx1">
                    <a:lumMod val="85000"/>
                    <a:lumOff val="15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人）：</a:t>
            </a:r>
            <a:endParaRPr kumimoji="0" lang="zh-CN" altLang="en-US" sz="1800" b="0" i="0" u="none" strike="noStrike" kern="1200" cap="none" spc="0" normalizeH="0" baseline="0" noProof="0" dirty="0">
              <a:ln>
                <a:noFill/>
              </a:ln>
              <a:solidFill>
                <a:schemeClr val="tx1">
                  <a:lumMod val="85000"/>
                  <a:lumOff val="15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矩形 2"/>
          <p:cNvSpPr/>
          <p:nvPr/>
        </p:nvSpPr>
        <p:spPr>
          <a:xfrm>
            <a:off x="1878338" y="3502387"/>
            <a:ext cx="8877646" cy="39878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000" dirty="0" err="1">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rPr>
              <a:t>Fama</a:t>
            </a:r>
            <a:r>
              <a:rPr lang="en-US" altLang="zh-CN" sz="2000"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rPr>
              <a:t> -</a:t>
            </a:r>
            <a:r>
              <a:rPr kumimoji="0" lang="en-US" altLang="zh-CN" sz="20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2000"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rPr>
              <a:t>Efficient Capital Markets II-1991</a:t>
            </a:r>
            <a:endParaRPr kumimoji="0" lang="zh-CN" altLang="en-US" sz="20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8" name="文本框 147"/>
          <p:cNvSpPr txBox="1"/>
          <p:nvPr/>
        </p:nvSpPr>
        <p:spPr>
          <a:xfrm>
            <a:off x="4396033" y="6109993"/>
            <a:ext cx="339993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北京大学</a:t>
            </a:r>
            <a:r>
              <a:rPr lang="zh-CN" altLang="en-US"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rPr>
              <a:t>软件与微电子学院</a:t>
            </a:r>
            <a:endParaRPr kumimoji="0" lang="zh-CN" altLang="en-US"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6" name="组合 5"/>
          <p:cNvGrpSpPr/>
          <p:nvPr/>
        </p:nvGrpSpPr>
        <p:grpSpPr>
          <a:xfrm>
            <a:off x="2106891" y="6288048"/>
            <a:ext cx="7978219" cy="0"/>
            <a:chOff x="2158738" y="6288048"/>
            <a:chExt cx="7978219" cy="0"/>
          </a:xfrm>
        </p:grpSpPr>
        <p:cxnSp>
          <p:nvCxnSpPr>
            <p:cNvPr id="5" name="直接连接符 4"/>
            <p:cNvCxnSpPr/>
            <p:nvPr/>
          </p:nvCxnSpPr>
          <p:spPr>
            <a:xfrm>
              <a:off x="2158738" y="6288048"/>
              <a:ext cx="2237295"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149" name="直接连接符 148"/>
            <p:cNvCxnSpPr/>
            <p:nvPr/>
          </p:nvCxnSpPr>
          <p:spPr>
            <a:xfrm>
              <a:off x="7899662" y="6288048"/>
              <a:ext cx="2237295" cy="0"/>
            </a:xfrm>
            <a:prstGeom prst="line">
              <a:avLst/>
            </a:prstGeom>
          </p:spPr>
          <p:style>
            <a:lnRef idx="1">
              <a:schemeClr val="accent3"/>
            </a:lnRef>
            <a:fillRef idx="0">
              <a:schemeClr val="accent3"/>
            </a:fillRef>
            <a:effectRef idx="0">
              <a:schemeClr val="accent3"/>
            </a:effectRef>
            <a:fontRef idx="minor">
              <a:schemeClr val="tx1"/>
            </a:fontRef>
          </p:style>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2</a:t>
            </a:r>
            <a:r>
              <a:rPr lang="zh-CN" altLang="en-US" dirty="0">
                <a:sym typeface="Arial" panose="020B0604020202020204" pitchFamily="34" charset="0"/>
              </a:rPr>
              <a:t>、</a:t>
            </a:r>
            <a:r>
              <a:rPr lang="zh-CN" altLang="en-US" sz="2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主要研究领域</a:t>
            </a:r>
            <a:endParaRPr lang="zh-CN" altLang="en-US" dirty="0">
              <a:sym typeface="Arial" panose="020B0604020202020204" pitchFamily="34" charset="0"/>
            </a:endParaRPr>
          </a:p>
        </p:txBody>
      </p:sp>
      <p:sp>
        <p:nvSpPr>
          <p:cNvPr id="9" name="文本占位符 2"/>
          <p:cNvSpPr txBox="1"/>
          <p:nvPr/>
        </p:nvSpPr>
        <p:spPr>
          <a:xfrm>
            <a:off x="403541" y="992394"/>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ym typeface="Arial" panose="020B0604020202020204" pitchFamily="34" charset="0"/>
              </a:rPr>
              <a:t>收益率随时间变化的可预测性</a:t>
            </a:r>
            <a:r>
              <a:rPr lang="en-US" altLang="zh-CN" b="1" dirty="0">
                <a:sym typeface="Arial" panose="020B0604020202020204" pitchFamily="34" charset="0"/>
              </a:rPr>
              <a:t>——</a:t>
            </a:r>
            <a:r>
              <a:rPr lang="zh-CN" altLang="en-US" b="1" dirty="0">
                <a:sym typeface="Arial" panose="020B0604020202020204" pitchFamily="34" charset="0"/>
              </a:rPr>
              <a:t>最具争议的问题</a:t>
            </a:r>
            <a:endParaRPr lang="zh-CN" altLang="en-US" dirty="0">
              <a:sym typeface="Arial" panose="020B0604020202020204" pitchFamily="34" charset="0"/>
            </a:endParaRPr>
          </a:p>
        </p:txBody>
      </p:sp>
      <p:sp>
        <p:nvSpPr>
          <p:cNvPr id="10" name="矩形 9"/>
          <p:cNvSpPr/>
          <p:nvPr/>
        </p:nvSpPr>
        <p:spPr>
          <a:xfrm>
            <a:off x="554886" y="1792328"/>
            <a:ext cx="2113021" cy="12689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mn-ea"/>
              </a:rPr>
              <a:t>过去的收益率</a:t>
            </a:r>
            <a:endParaRPr lang="en-US" altLang="zh-CN" sz="1600" b="1" dirty="0">
              <a:latin typeface="+mn-ea"/>
            </a:endParaRPr>
          </a:p>
          <a:p>
            <a:pPr algn="ctr"/>
            <a:endParaRPr lang="en-US" altLang="zh-CN" sz="1600" b="1" dirty="0">
              <a:latin typeface="+mn-ea"/>
            </a:endParaRPr>
          </a:p>
          <a:p>
            <a:pPr algn="ctr"/>
            <a:r>
              <a:rPr lang="zh-CN" altLang="en-US" sz="1600" b="1" dirty="0">
                <a:latin typeface="+mn-ea"/>
              </a:rPr>
              <a:t>股息率</a:t>
            </a:r>
            <a:endParaRPr lang="en-US" altLang="zh-CN" sz="1600" b="1" dirty="0">
              <a:latin typeface="+mn-ea"/>
            </a:endParaRPr>
          </a:p>
          <a:p>
            <a:pPr algn="ctr"/>
            <a:endParaRPr lang="en-US" altLang="zh-CN" sz="1600" b="1" dirty="0">
              <a:latin typeface="+mn-ea"/>
            </a:endParaRPr>
          </a:p>
          <a:p>
            <a:pPr algn="ctr"/>
            <a:r>
              <a:rPr lang="zh-CN" altLang="en-US" sz="1600" b="1" dirty="0">
                <a:latin typeface="+mn-ea"/>
              </a:rPr>
              <a:t>各类期限结构变量</a:t>
            </a:r>
            <a:endParaRPr lang="zh-CN" altLang="en-US" sz="1600" b="1" dirty="0">
              <a:latin typeface="+mn-ea"/>
            </a:endParaRPr>
          </a:p>
        </p:txBody>
      </p:sp>
      <p:sp>
        <p:nvSpPr>
          <p:cNvPr id="11" name="箭头: 右 10"/>
          <p:cNvSpPr/>
          <p:nvPr/>
        </p:nvSpPr>
        <p:spPr>
          <a:xfrm>
            <a:off x="2833659" y="2135531"/>
            <a:ext cx="1252326" cy="556235"/>
          </a:xfrm>
          <a:prstGeom prs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文本框 13"/>
          <p:cNvSpPr txBox="1"/>
          <p:nvPr/>
        </p:nvSpPr>
        <p:spPr>
          <a:xfrm>
            <a:off x="3090386" y="1913223"/>
            <a:ext cx="819893" cy="338554"/>
          </a:xfrm>
          <a:prstGeom prst="rect">
            <a:avLst/>
          </a:prstGeom>
          <a:noFill/>
        </p:spPr>
        <p:txBody>
          <a:bodyPr wrap="square">
            <a:spAutoFit/>
          </a:bodyPr>
          <a:lstStyle/>
          <a:p>
            <a:r>
              <a:rPr lang="zh-CN" altLang="en-US" sz="1600" b="1" dirty="0">
                <a:latin typeface="+mn-ea"/>
              </a:rPr>
              <a:t>预测</a:t>
            </a:r>
            <a:endParaRPr lang="zh-CN" altLang="en-US" sz="1600" dirty="0"/>
          </a:p>
        </p:txBody>
      </p:sp>
      <p:sp>
        <p:nvSpPr>
          <p:cNvPr id="15" name="矩形 14"/>
          <p:cNvSpPr/>
          <p:nvPr/>
        </p:nvSpPr>
        <p:spPr>
          <a:xfrm>
            <a:off x="4251737" y="1779194"/>
            <a:ext cx="2113021" cy="12689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mn-ea"/>
              </a:rPr>
              <a:t>收益率</a:t>
            </a:r>
            <a:endParaRPr lang="zh-CN" altLang="en-US" sz="1600" b="1" dirty="0">
              <a:latin typeface="+mn-ea"/>
            </a:endParaRPr>
          </a:p>
        </p:txBody>
      </p:sp>
      <p:sp>
        <p:nvSpPr>
          <p:cNvPr id="16" name="矩形 15"/>
          <p:cNvSpPr/>
          <p:nvPr/>
        </p:nvSpPr>
        <p:spPr>
          <a:xfrm>
            <a:off x="442913" y="1654628"/>
            <a:ext cx="6161086" cy="1524001"/>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箭头: 右 16"/>
          <p:cNvSpPr/>
          <p:nvPr/>
        </p:nvSpPr>
        <p:spPr>
          <a:xfrm rot="5400000">
            <a:off x="3039643" y="3152882"/>
            <a:ext cx="762000" cy="1330684"/>
          </a:xfrm>
          <a:prstGeom prs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8" name="矩形 17"/>
          <p:cNvSpPr/>
          <p:nvPr/>
        </p:nvSpPr>
        <p:spPr>
          <a:xfrm>
            <a:off x="403541" y="4418536"/>
            <a:ext cx="6200458" cy="12689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rPr>
              <a:t>新的测试否定了旧的市场效率</a:t>
            </a:r>
            <a:r>
              <a:rPr lang="en-US" altLang="zh-CN" sz="2000" b="1" dirty="0">
                <a:latin typeface="+mn-ea"/>
              </a:rPr>
              <a:t>——</a:t>
            </a:r>
            <a:r>
              <a:rPr lang="zh-CN" altLang="en-US" sz="2000" b="1" dirty="0">
                <a:latin typeface="+mn-ea"/>
              </a:rPr>
              <a:t>预期收益不变模型</a:t>
            </a:r>
            <a:endParaRPr lang="zh-CN" altLang="en-US" sz="2000" b="1" dirty="0">
              <a:latin typeface="+mn-ea"/>
            </a:endParaRPr>
          </a:p>
        </p:txBody>
      </p:sp>
      <p:sp>
        <p:nvSpPr>
          <p:cNvPr id="25" name="流程图: 接点 24"/>
          <p:cNvSpPr/>
          <p:nvPr/>
        </p:nvSpPr>
        <p:spPr>
          <a:xfrm>
            <a:off x="6710432" y="3747086"/>
            <a:ext cx="252000" cy="252000"/>
          </a:xfrm>
          <a:prstGeom prst="flowChart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V 形 25"/>
          <p:cNvSpPr/>
          <p:nvPr/>
        </p:nvSpPr>
        <p:spPr>
          <a:xfrm>
            <a:off x="6827546" y="3802062"/>
            <a:ext cx="152079" cy="152400"/>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p:cNvSpPr/>
          <p:nvPr/>
        </p:nvSpPr>
        <p:spPr>
          <a:xfrm>
            <a:off x="6715153" y="3802062"/>
            <a:ext cx="152079" cy="152400"/>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流程图: 接点 27"/>
          <p:cNvSpPr/>
          <p:nvPr/>
        </p:nvSpPr>
        <p:spPr>
          <a:xfrm>
            <a:off x="6688114" y="3712154"/>
            <a:ext cx="314325" cy="322899"/>
          </a:xfrm>
          <a:prstGeom prst="flowChartConnector">
            <a:avLst/>
          </a:prstGeom>
          <a:noFill/>
          <a:ln w="3810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6827546" y="1601897"/>
            <a:ext cx="31184" cy="4694994"/>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7069196" y="1626187"/>
            <a:ext cx="4782064" cy="1958557"/>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7120160" y="1741291"/>
            <a:ext cx="4564578" cy="1566454"/>
          </a:xfrm>
          <a:prstGeom prst="rect">
            <a:avLst/>
          </a:prstGeom>
          <a:noFill/>
        </p:spPr>
        <p:txBody>
          <a:bodyPr wrap="square">
            <a:spAutoFit/>
          </a:bodyPr>
          <a:lstStyle/>
          <a:p>
            <a:pPr marL="285750" indent="-285750">
              <a:buFont typeface="Wingdings" panose="05000000000000000000" pitchFamily="2" charset="2"/>
              <a:buChar char="Ø"/>
            </a:pPr>
            <a:r>
              <a:rPr lang="zh-CN" altLang="en-US" b="1" dirty="0"/>
              <a:t>新的研究结果将面临联合假说问题：</a:t>
            </a:r>
            <a:endParaRPr lang="en-US" altLang="zh-CN" b="1" dirty="0"/>
          </a:p>
          <a:p>
            <a:pPr>
              <a:lnSpc>
                <a:spcPct val="150000"/>
              </a:lnSpc>
            </a:pPr>
            <a:r>
              <a:rPr lang="en-US" altLang="zh-CN" dirty="0"/>
              <a:t>       </a:t>
            </a:r>
            <a:r>
              <a:rPr lang="zh-CN" altLang="en-US" sz="1800" dirty="0"/>
              <a:t>收益率可预测性反映的是预期收益率随时间的理性变化，还是价格偏离基本面价值的非理性偏差？还是两者的某种结合？</a:t>
            </a:r>
            <a:endParaRPr lang="zh-CN" altLang="en-US" sz="1800" dirty="0"/>
          </a:p>
        </p:txBody>
      </p:sp>
      <p:sp>
        <p:nvSpPr>
          <p:cNvPr id="34" name="矩形 33"/>
          <p:cNvSpPr/>
          <p:nvPr/>
        </p:nvSpPr>
        <p:spPr>
          <a:xfrm>
            <a:off x="7069196" y="4183631"/>
            <a:ext cx="4782064" cy="1958557"/>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p:cNvSpPr txBox="1"/>
          <p:nvPr/>
        </p:nvSpPr>
        <p:spPr>
          <a:xfrm>
            <a:off x="7118017" y="4418536"/>
            <a:ext cx="4564578" cy="1564531"/>
          </a:xfrm>
          <a:prstGeom prst="rect">
            <a:avLst/>
          </a:prstGeom>
          <a:noFill/>
        </p:spPr>
        <p:txBody>
          <a:bodyPr wrap="square">
            <a:spAutoFit/>
          </a:bodyPr>
          <a:lstStyle/>
          <a:p>
            <a:pPr marL="285750" indent="-285750">
              <a:buFont typeface="Wingdings" panose="05000000000000000000" pitchFamily="2" charset="2"/>
              <a:buChar char="Ø"/>
            </a:pPr>
            <a:r>
              <a:rPr lang="zh-CN" altLang="en-US" b="1" dirty="0"/>
              <a:t>另一个应当被承认的事实</a:t>
            </a:r>
            <a:endParaRPr lang="en-US" altLang="zh-CN" sz="1800" dirty="0"/>
          </a:p>
          <a:p>
            <a:pPr>
              <a:lnSpc>
                <a:spcPct val="150000"/>
              </a:lnSpc>
            </a:pPr>
            <a:r>
              <a:rPr lang="zh-CN" altLang="en-US" sz="1800" dirty="0"/>
              <a:t>       收益率显而易见的可预测性可能是虚假的，它只是一种在数据挖掘和特定样本条件下的偶然性结果</a:t>
            </a:r>
            <a:endParaRPr lang="zh-CN" altLang="en-US" sz="1800" dirty="0"/>
          </a:p>
        </p:txBody>
      </p:sp>
      <p:sp>
        <p:nvSpPr>
          <p:cNvPr id="38" name="矩形 37"/>
          <p:cNvSpPr/>
          <p:nvPr/>
        </p:nvSpPr>
        <p:spPr>
          <a:xfrm>
            <a:off x="403541" y="4183630"/>
            <a:ext cx="6200458" cy="1958558"/>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2</a:t>
            </a:r>
            <a:r>
              <a:rPr lang="zh-CN" altLang="en-US" dirty="0">
                <a:sym typeface="Arial" panose="020B0604020202020204" pitchFamily="34" charset="0"/>
              </a:rPr>
              <a:t>、</a:t>
            </a:r>
            <a:r>
              <a:rPr lang="zh-CN" altLang="en-US" sz="2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主要研究领域</a:t>
            </a:r>
            <a:endParaRPr lang="zh-CN" altLang="en-US" dirty="0">
              <a:sym typeface="Arial" panose="020B0604020202020204" pitchFamily="34" charset="0"/>
            </a:endParaRPr>
          </a:p>
        </p:txBody>
      </p:sp>
      <p:sp>
        <p:nvSpPr>
          <p:cNvPr id="9" name="文本占位符 2"/>
          <p:cNvSpPr txBox="1"/>
          <p:nvPr/>
        </p:nvSpPr>
        <p:spPr>
          <a:xfrm>
            <a:off x="403541" y="992394"/>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ym typeface="Arial" panose="020B0604020202020204" pitchFamily="34" charset="0"/>
              </a:rPr>
              <a:t>预期收益率随时间变化是公司债券与股票的共同特点</a:t>
            </a:r>
            <a:endParaRPr lang="zh-CN" altLang="en-US" dirty="0">
              <a:sym typeface="Arial" panose="020B0604020202020204" pitchFamily="34" charset="0"/>
            </a:endParaRPr>
          </a:p>
        </p:txBody>
      </p:sp>
      <p:sp>
        <p:nvSpPr>
          <p:cNvPr id="35" name="文本框 34"/>
          <p:cNvSpPr txBox="1"/>
          <p:nvPr/>
        </p:nvSpPr>
        <p:spPr>
          <a:xfrm>
            <a:off x="442913" y="2052997"/>
            <a:ext cx="10181544" cy="1015663"/>
          </a:xfrm>
          <a:prstGeom prst="rect">
            <a:avLst/>
          </a:prstGeom>
          <a:noFill/>
        </p:spPr>
        <p:txBody>
          <a:bodyPr wrap="square">
            <a:spAutoFit/>
          </a:bodyPr>
          <a:lstStyle/>
          <a:p>
            <a:pPr marL="285750" indent="-285750">
              <a:buFont typeface="Wingdings" panose="05000000000000000000" pitchFamily="2" charset="2"/>
              <a:buChar char="Ø"/>
            </a:pPr>
            <a:r>
              <a:rPr lang="zh-CN" altLang="en-US" sz="2000" b="1" dirty="0"/>
              <a:t>在已有检验方法中，无法证明其合理性</a:t>
            </a:r>
            <a:endParaRPr lang="en-US" altLang="zh-CN" sz="2000" b="1" dirty="0"/>
          </a:p>
          <a:p>
            <a:pPr marL="285750" indent="-285750">
              <a:buFont typeface="Wingdings" panose="05000000000000000000" pitchFamily="2" charset="2"/>
              <a:buChar char="Ø"/>
            </a:pPr>
            <a:endParaRPr lang="en-US" altLang="zh-CN" sz="2000" b="1" dirty="0"/>
          </a:p>
          <a:p>
            <a:pPr marL="285750" indent="-285750">
              <a:buFont typeface="Wingdings" panose="05000000000000000000" pitchFamily="2" charset="2"/>
              <a:buChar char="Ø"/>
            </a:pPr>
            <a:r>
              <a:rPr lang="zh-CN" altLang="en-US" sz="2000" b="1" dirty="0"/>
              <a:t>同样面临联合假设问题</a:t>
            </a:r>
            <a:endParaRPr lang="zh-CN" altLang="en-US" sz="2000" b="1" dirty="0"/>
          </a:p>
        </p:txBody>
      </p:sp>
      <p:sp>
        <p:nvSpPr>
          <p:cNvPr id="4" name="矩形 3"/>
          <p:cNvSpPr/>
          <p:nvPr/>
        </p:nvSpPr>
        <p:spPr>
          <a:xfrm>
            <a:off x="442913" y="1900906"/>
            <a:ext cx="11306078" cy="1306286"/>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42913" y="3661970"/>
            <a:ext cx="10181544" cy="1015663"/>
          </a:xfrm>
          <a:prstGeom prst="rect">
            <a:avLst/>
          </a:prstGeom>
          <a:noFill/>
        </p:spPr>
        <p:txBody>
          <a:bodyPr wrap="square">
            <a:spAutoFit/>
          </a:bodyPr>
          <a:lstStyle/>
          <a:p>
            <a:pPr marL="285750" indent="-285750">
              <a:buFont typeface="Wingdings" panose="05000000000000000000" pitchFamily="2" charset="2"/>
              <a:buChar char="Ø"/>
            </a:pPr>
            <a:r>
              <a:rPr lang="zh-CN" altLang="en-US" sz="2000" b="1" dirty="0"/>
              <a:t>新的收益率可预测性研究结果对市场有效性的隐喻，对人们来说存在分歧</a:t>
            </a:r>
            <a:endParaRPr lang="en-US" altLang="zh-CN" sz="2000" b="1" dirty="0"/>
          </a:p>
          <a:p>
            <a:pPr marL="285750" indent="-285750">
              <a:buFont typeface="Wingdings" panose="05000000000000000000" pitchFamily="2" charset="2"/>
              <a:buChar char="Ø"/>
            </a:pPr>
            <a:endParaRPr lang="en-US" altLang="zh-CN" sz="2000" b="1" dirty="0"/>
          </a:p>
          <a:p>
            <a:pPr marL="285750" indent="-285750">
              <a:buFont typeface="Wingdings" panose="05000000000000000000" pitchFamily="2" charset="2"/>
              <a:buChar char="Ø"/>
            </a:pPr>
            <a:r>
              <a:rPr lang="zh-CN" altLang="en-US" sz="2000" b="1" dirty="0"/>
              <a:t>新的研究检验无疑丰富了我们对于不同资产及不同时期内收益率表现的认识</a:t>
            </a:r>
            <a:endParaRPr lang="en-US" altLang="zh-CN" sz="2000" b="1" dirty="0"/>
          </a:p>
        </p:txBody>
      </p:sp>
      <p:sp>
        <p:nvSpPr>
          <p:cNvPr id="6" name="矩形 5"/>
          <p:cNvSpPr/>
          <p:nvPr/>
        </p:nvSpPr>
        <p:spPr>
          <a:xfrm>
            <a:off x="442913" y="3516658"/>
            <a:ext cx="11306078" cy="1306286"/>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2</a:t>
            </a:r>
            <a:r>
              <a:rPr lang="zh-CN" altLang="en-US" dirty="0">
                <a:sym typeface="Arial" panose="020B0604020202020204" pitchFamily="34" charset="0"/>
              </a:rPr>
              <a:t>、</a:t>
            </a:r>
            <a:r>
              <a:rPr lang="zh-CN" altLang="en-US" sz="2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主要研究领域</a:t>
            </a:r>
            <a:endParaRPr lang="zh-CN" altLang="en-US" dirty="0">
              <a:sym typeface="Arial" panose="020B0604020202020204" pitchFamily="34" charset="0"/>
            </a:endParaRPr>
          </a:p>
        </p:txBody>
      </p:sp>
      <p:sp>
        <p:nvSpPr>
          <p:cNvPr id="9" name="文本占位符 2"/>
          <p:cNvSpPr txBox="1"/>
          <p:nvPr/>
        </p:nvSpPr>
        <p:spPr>
          <a:xfrm>
            <a:off x="403541" y="992394"/>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ym typeface="Arial" panose="020B0604020202020204" pitchFamily="34" charset="0"/>
              </a:rPr>
              <a:t>关于事件研究</a:t>
            </a:r>
            <a:endParaRPr lang="zh-CN" altLang="en-US" dirty="0">
              <a:sym typeface="Arial" panose="020B0604020202020204" pitchFamily="34" charset="0"/>
            </a:endParaRPr>
          </a:p>
        </p:txBody>
      </p:sp>
      <p:sp>
        <p:nvSpPr>
          <p:cNvPr id="35" name="文本框 34"/>
          <p:cNvSpPr txBox="1"/>
          <p:nvPr/>
        </p:nvSpPr>
        <p:spPr>
          <a:xfrm>
            <a:off x="403541" y="1691704"/>
            <a:ext cx="10181544" cy="2345770"/>
          </a:xfrm>
          <a:prstGeom prst="rect">
            <a:avLst/>
          </a:prstGeom>
          <a:noFill/>
        </p:spPr>
        <p:txBody>
          <a:bodyPr wrap="square">
            <a:spAutoFit/>
          </a:bodyPr>
          <a:lstStyle/>
          <a:p>
            <a:pPr marL="285750" indent="-285750">
              <a:lnSpc>
                <a:spcPct val="150000"/>
              </a:lnSpc>
              <a:buFont typeface="Wingdings" panose="05000000000000000000" pitchFamily="2" charset="2"/>
              <a:buChar char="Ø"/>
            </a:pPr>
            <a:r>
              <a:rPr lang="zh-CN" altLang="en-US" sz="2000" b="1" dirty="0"/>
              <a:t>事件研究在过去</a:t>
            </a:r>
            <a:r>
              <a:rPr lang="en-US" altLang="zh-CN" sz="2000" b="1" dirty="0"/>
              <a:t>20</a:t>
            </a:r>
            <a:r>
              <a:rPr lang="zh-CN" altLang="en-US" sz="2000" b="1" dirty="0"/>
              <a:t>年内成为了一个增长性行业；</a:t>
            </a:r>
            <a:endParaRPr lang="en-US" altLang="zh-CN" sz="2000" b="1" dirty="0"/>
          </a:p>
          <a:p>
            <a:pPr marL="285750" indent="-285750">
              <a:lnSpc>
                <a:spcPct val="150000"/>
              </a:lnSpc>
              <a:buFont typeface="Wingdings" panose="05000000000000000000" pitchFamily="2" charset="2"/>
              <a:buChar char="Ø"/>
            </a:pPr>
            <a:endParaRPr lang="en-US" altLang="zh-CN" sz="2000" b="1" dirty="0"/>
          </a:p>
          <a:p>
            <a:pPr marL="285750" indent="-285750">
              <a:lnSpc>
                <a:spcPct val="150000"/>
              </a:lnSpc>
              <a:buFont typeface="Wingdings" panose="05000000000000000000" pitchFamily="2" charset="2"/>
              <a:buChar char="Ø"/>
            </a:pPr>
            <a:r>
              <a:rPr lang="zh-CN" altLang="en-US" sz="2000" b="1" dirty="0"/>
              <a:t>事件研究最接近于把市场有效性和均衡定价问题分离开来；</a:t>
            </a:r>
            <a:endParaRPr lang="en-US" altLang="zh-CN" sz="2000" b="1" dirty="0"/>
          </a:p>
          <a:p>
            <a:pPr marL="285750" indent="-285750">
              <a:lnSpc>
                <a:spcPct val="150000"/>
              </a:lnSpc>
              <a:buFont typeface="Wingdings" panose="05000000000000000000" pitchFamily="2" charset="2"/>
              <a:buChar char="Ø"/>
            </a:pPr>
            <a:endParaRPr lang="en-US" altLang="zh-CN" sz="2000" b="1" dirty="0"/>
          </a:p>
          <a:p>
            <a:pPr marL="285750" indent="-285750">
              <a:lnSpc>
                <a:spcPct val="150000"/>
              </a:lnSpc>
              <a:buFont typeface="Wingdings" panose="05000000000000000000" pitchFamily="2" charset="2"/>
              <a:buChar char="Ø"/>
            </a:pPr>
            <a:r>
              <a:rPr lang="zh-CN" altLang="en-US" sz="2000" b="1" dirty="0"/>
              <a:t>事件研究提供了关于有效性的许多直接性证据，且大多数都是支持性的。</a:t>
            </a:r>
            <a:endParaRPr lang="zh-CN" altLang="en-US" sz="2000" b="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2</a:t>
            </a:r>
            <a:r>
              <a:rPr lang="zh-CN" altLang="en-US" dirty="0">
                <a:sym typeface="Arial" panose="020B0604020202020204" pitchFamily="34" charset="0"/>
              </a:rPr>
              <a:t>、</a:t>
            </a:r>
            <a:r>
              <a:rPr lang="zh-CN" altLang="en-US" sz="2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主要研究领域</a:t>
            </a:r>
            <a:endParaRPr lang="zh-CN" altLang="en-US" dirty="0">
              <a:sym typeface="Arial" panose="020B0604020202020204" pitchFamily="34" charset="0"/>
            </a:endParaRPr>
          </a:p>
        </p:txBody>
      </p:sp>
      <p:sp>
        <p:nvSpPr>
          <p:cNvPr id="9" name="文本占位符 2"/>
          <p:cNvSpPr txBox="1"/>
          <p:nvPr/>
        </p:nvSpPr>
        <p:spPr>
          <a:xfrm>
            <a:off x="443077" y="1047166"/>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ym typeface="Arial" panose="020B0604020202020204" pitchFamily="34" charset="0"/>
              </a:rPr>
              <a:t>回顾对私人信息的检验</a:t>
            </a:r>
            <a:endParaRPr lang="zh-CN" altLang="en-US" dirty="0">
              <a:sym typeface="Arial" panose="020B0604020202020204" pitchFamily="34" charset="0"/>
            </a:endParaRPr>
          </a:p>
        </p:txBody>
      </p:sp>
      <p:sp>
        <p:nvSpPr>
          <p:cNvPr id="35" name="文本框 34"/>
          <p:cNvSpPr txBox="1"/>
          <p:nvPr/>
        </p:nvSpPr>
        <p:spPr>
          <a:xfrm>
            <a:off x="403541" y="1777912"/>
            <a:ext cx="11345450" cy="1422441"/>
          </a:xfrm>
          <a:prstGeom prst="rect">
            <a:avLst/>
          </a:prstGeom>
          <a:noFill/>
        </p:spPr>
        <p:txBody>
          <a:bodyPr wrap="square">
            <a:spAutoFit/>
          </a:bodyPr>
          <a:lstStyle/>
          <a:p>
            <a:pPr marL="285750" indent="-285750">
              <a:lnSpc>
                <a:spcPct val="150000"/>
              </a:lnSpc>
              <a:buFont typeface="Wingdings" panose="05000000000000000000" pitchFamily="2" charset="2"/>
              <a:buChar char="Ø"/>
            </a:pPr>
            <a:r>
              <a:rPr lang="zh-CN" altLang="en-US" sz="2000" b="1" dirty="0"/>
              <a:t>新的检验结果将澄清之前的事实，即公司内部人士拥有的私人信息并没有完全被反映在价格中</a:t>
            </a:r>
            <a:endParaRPr lang="en-US" altLang="zh-CN" sz="2000" b="1" dirty="0"/>
          </a:p>
          <a:p>
            <a:pPr marL="285750" indent="-285750">
              <a:lnSpc>
                <a:spcPct val="150000"/>
              </a:lnSpc>
              <a:buFont typeface="Wingdings" panose="05000000000000000000" pitchFamily="2" charset="2"/>
              <a:buChar char="Ø"/>
            </a:pPr>
            <a:endParaRPr lang="en-US" altLang="zh-CN" sz="2000" b="1" dirty="0"/>
          </a:p>
          <a:p>
            <a:pPr marL="285750" indent="-285750">
              <a:lnSpc>
                <a:spcPct val="150000"/>
              </a:lnSpc>
              <a:buFont typeface="Wingdings" panose="05000000000000000000" pitchFamily="2" charset="2"/>
              <a:buChar char="Ø"/>
            </a:pPr>
            <a:r>
              <a:rPr lang="zh-CN" altLang="en-US" sz="2000" b="1" dirty="0"/>
              <a:t>由于联合假说问题，职业投资经理是否拥有私人信息是模糊不清的</a:t>
            </a:r>
            <a:endParaRPr lang="zh-CN" altLang="en-US" sz="2000" b="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83584" y="-241003"/>
            <a:ext cx="7357162" cy="7340006"/>
            <a:chOff x="2105799" y="20055838"/>
            <a:chExt cx="6748090" cy="6732363"/>
          </a:xfrm>
          <a:solidFill>
            <a:schemeClr val="accent1">
              <a:alpha val="10000"/>
            </a:schemeClr>
          </a:solidFill>
        </p:grpSpPr>
        <p:sp>
          <p:nvSpPr>
            <p:cNvPr id="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0" name="文本框 29"/>
          <p:cNvSpPr txBox="1"/>
          <p:nvPr/>
        </p:nvSpPr>
        <p:spPr>
          <a:xfrm>
            <a:off x="5492317" y="1540491"/>
            <a:ext cx="2449045"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03</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文本框 30"/>
          <p:cNvSpPr txBox="1"/>
          <p:nvPr/>
        </p:nvSpPr>
        <p:spPr>
          <a:xfrm>
            <a:off x="5462270" y="2561590"/>
            <a:ext cx="6245860"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9A0001"/>
                </a:solidFill>
                <a:effectLst/>
                <a:uLnTx/>
                <a:uFillTx/>
                <a:latin typeface="+mj-lt"/>
                <a:ea typeface="微软雅黑" panose="020B0503020204020204" pitchFamily="34" charset="-122"/>
                <a:cs typeface="+mj-lt"/>
                <a:sym typeface="Arial" panose="020B0604020202020204" pitchFamily="34" charset="0"/>
              </a:rPr>
              <a:t>Return Predictability: </a:t>
            </a:r>
            <a:endParaRPr kumimoji="0" lang="zh-CN" altLang="en-US" sz="2400" b="1" i="0" u="none" strike="noStrike" kern="1200" cap="none" spc="300" normalizeH="0" baseline="0" noProof="0" dirty="0">
              <a:ln>
                <a:noFill/>
              </a:ln>
              <a:solidFill>
                <a:srgbClr val="9A0001"/>
              </a:solidFill>
              <a:effectLst/>
              <a:uLnTx/>
              <a:uFillTx/>
              <a:latin typeface="+mj-lt"/>
              <a:ea typeface="微软雅黑" panose="020B0503020204020204" pitchFamily="34" charset="-122"/>
              <a:cs typeface="+mj-lt"/>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9A0001"/>
                </a:solidFill>
                <a:effectLst/>
                <a:uLnTx/>
                <a:uFillTx/>
                <a:latin typeface="+mj-lt"/>
                <a:ea typeface="微软雅黑" panose="020B0503020204020204" pitchFamily="34" charset="-122"/>
                <a:cs typeface="+mj-lt"/>
                <a:sym typeface="Arial" panose="020B0604020202020204" pitchFamily="34" charset="0"/>
              </a:rPr>
              <a:t>Time-Varying Expected Returns</a:t>
            </a:r>
            <a:endParaRPr kumimoji="0" lang="zh-CN" altLang="en-US" sz="2400" b="1" i="0" u="none" strike="noStrike" kern="1200" cap="none" spc="300" normalizeH="0" baseline="0" noProof="0" dirty="0">
              <a:ln>
                <a:noFill/>
              </a:ln>
              <a:solidFill>
                <a:srgbClr val="9A0001"/>
              </a:solidFill>
              <a:effectLst/>
              <a:uLnTx/>
              <a:uFillTx/>
              <a:latin typeface="+mj-lt"/>
              <a:ea typeface="微软雅黑" panose="020B0503020204020204" pitchFamily="34" charset="-122"/>
              <a:cs typeface="+mj-lt"/>
              <a:sym typeface="Arial" panose="020B0604020202020204" pitchFamily="34" charset="0"/>
            </a:endParaRPr>
          </a:p>
        </p:txBody>
      </p:sp>
      <p:sp>
        <p:nvSpPr>
          <p:cNvPr id="32" name="矩形 31"/>
          <p:cNvSpPr/>
          <p:nvPr/>
        </p:nvSpPr>
        <p:spPr>
          <a:xfrm>
            <a:off x="5580499" y="2379859"/>
            <a:ext cx="665278" cy="45720"/>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矩形 32"/>
          <p:cNvSpPr/>
          <p:nvPr/>
        </p:nvSpPr>
        <p:spPr>
          <a:xfrm>
            <a:off x="5462270" y="3527425"/>
            <a:ext cx="5747385" cy="521970"/>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股票收益的时间序列可预测性研究</a:t>
            </a:r>
            <a:endParaRPr kumimoji="0" lang="en-US" altLang="zh-CN"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文本框 26"/>
          <p:cNvSpPr txBox="1"/>
          <p:nvPr>
            <p:custDataLst>
              <p:tags r:id="rId1"/>
            </p:custDataLst>
          </p:nvPr>
        </p:nvSpPr>
        <p:spPr>
          <a:xfrm>
            <a:off x="5027930" y="4909820"/>
            <a:ext cx="5872480" cy="398780"/>
          </a:xfrm>
          <a:prstGeom prst="rect">
            <a:avLst/>
          </a:prstGeom>
          <a:noFill/>
        </p:spPr>
        <p:txBody>
          <a:bodyPr wrap="square" rtlCol="0">
            <a:spAutoFit/>
          </a:bodyPr>
          <a:p>
            <a:pPr algn="ct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汇报人：</a:t>
            </a:r>
            <a:r>
              <a:rPr lang="zh-CN" altLang="en-US" sz="2000" noProof="0" dirty="0">
                <a:ln>
                  <a:noFill/>
                </a:ln>
                <a:solidFill>
                  <a:schemeClr val="tx1">
                    <a:lumMod val="85000"/>
                    <a:lumOff val="15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李培妍</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3230" y="243840"/>
            <a:ext cx="10808970" cy="617220"/>
          </a:xfrm>
        </p:spPr>
        <p:txBody>
          <a:bodyPr>
            <a:normAutofit/>
          </a:bodyPr>
          <a:lstStyle/>
          <a:p>
            <a:pPr algn="l"/>
            <a:r>
              <a:rPr spc="300" noProof="0">
                <a:ln>
                  <a:noFill/>
                </a:ln>
                <a:solidFill>
                  <a:srgbClr val="9A0001"/>
                </a:solidFill>
                <a:effectLst/>
                <a:uLnTx/>
                <a:uFillTx/>
                <a:sym typeface="Arial" panose="020B0604020202020204" pitchFamily="34" charset="0"/>
              </a:rPr>
              <a:t>III.股票收益的时间序列可预测性研究</a:t>
            </a:r>
            <a:endParaRPr lang="zh-CN" altLang="en-US" spc="300" noProof="0">
              <a:ln>
                <a:noFill/>
              </a:ln>
              <a:solidFill>
                <a:srgbClr val="9A0001"/>
              </a:solidFill>
              <a:effectLst/>
              <a:uLnTx/>
              <a:uFillTx/>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TextBox 21"/>
          <p:cNvSpPr txBox="1">
            <a:spLocks noChangeArrowheads="1"/>
          </p:cNvSpPr>
          <p:nvPr>
            <p:custDataLst>
              <p:tags r:id="rId1"/>
            </p:custDataLst>
          </p:nvPr>
        </p:nvSpPr>
        <p:spPr bwMode="auto">
          <a:xfrm>
            <a:off x="1155406" y="1582340"/>
            <a:ext cx="8984475" cy="34470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zh-CN" altLang="en-US" sz="2000" b="1" dirty="0">
                <a:solidFill>
                  <a:srgbClr val="9A0001"/>
                </a:solidFill>
                <a:ea typeface="微软雅黑" panose="020B0503020204020204" pitchFamily="34" charset="-122"/>
                <a:cs typeface="+mn-ea"/>
                <a:sym typeface="Arial" panose="020B0604020202020204" pitchFamily="34" charset="0"/>
              </a:rPr>
              <a:t>引言：</a:t>
            </a:r>
            <a:endParaRPr lang="en-US" altLang="zh-CN" sz="2000" b="1" dirty="0">
              <a:solidFill>
                <a:srgbClr val="9A0001"/>
              </a:solidFill>
              <a:ea typeface="微软雅黑" panose="020B0503020204020204" pitchFamily="34" charset="-122"/>
              <a:cs typeface="+mn-ea"/>
              <a:sym typeface="Arial" panose="020B0604020202020204" pitchFamily="34" charset="0"/>
            </a:endParaRPr>
          </a:p>
          <a:p>
            <a:pPr marL="342900" indent="-342900" algn="l" eaLnBrk="1" hangingPunct="1">
              <a:buFont typeface="+mj-lt"/>
              <a:buAutoNum type="arabicPeriod"/>
            </a:pPr>
            <a:r>
              <a:rPr lang="zh-CN" altLang="zh-CN" sz="2000" dirty="0">
                <a:effectLst/>
                <a:latin typeface="Times New Roman" panose="02020603050405020304" pitchFamily="18" charset="0"/>
                <a:ea typeface="宋体" panose="02010600030101010101" pitchFamily="2" charset="-122"/>
                <a:cs typeface="Times New Roman" panose="02020603050405020304" pitchFamily="18" charset="0"/>
              </a:rPr>
              <a:t>股票收益的时间序列可预测性研究再次兴起，即</a:t>
            </a:r>
            <a:r>
              <a:rPr lang="zh-CN" altLang="zh-CN" sz="2000" b="1" dirty="0">
                <a:effectLst/>
                <a:latin typeface="Times New Roman" panose="02020603050405020304" pitchFamily="18" charset="0"/>
                <a:ea typeface="宋体" panose="02010600030101010101" pitchFamily="2" charset="-122"/>
                <a:cs typeface="Times New Roman" panose="02020603050405020304" pitchFamily="18" charset="0"/>
              </a:rPr>
              <a:t>预期收益随时间的变化</a:t>
            </a:r>
            <a:r>
              <a:rPr lang="en-US" altLang="zh-CN" sz="2000" b="1" dirty="0">
                <a:effectLst/>
                <a:latin typeface="Times New Roman" panose="02020603050405020304" pitchFamily="18" charset="0"/>
                <a:ea typeface="宋体" panose="02010600030101010101" pitchFamily="2" charset="-122"/>
              </a:rPr>
              <a:t>(</a:t>
            </a:r>
            <a:r>
              <a:rPr lang="zh-CN" altLang="zh-CN" sz="2000" b="1" dirty="0">
                <a:effectLst/>
                <a:latin typeface="Times New Roman" panose="02020603050405020304" pitchFamily="18" charset="0"/>
                <a:ea typeface="宋体" panose="02010600030101010101" pitchFamily="2" charset="-122"/>
                <a:cs typeface="Times New Roman" panose="02020603050405020304" pitchFamily="18" charset="0"/>
              </a:rPr>
              <a:t>理性或非理性</a:t>
            </a:r>
            <a:r>
              <a:rPr lang="en-US" altLang="zh-CN" sz="2000" b="1" dirty="0">
                <a:effectLst/>
                <a:latin typeface="Times New Roman" panose="02020603050405020304" pitchFamily="18" charset="0"/>
                <a:ea typeface="宋体" panose="02010600030101010101" pitchFamily="2" charset="-122"/>
              </a:rPr>
              <a:t>)</a:t>
            </a:r>
            <a:r>
              <a:rPr lang="zh-CN" altLang="zh-CN" sz="2000" dirty="0">
                <a:effectLst/>
                <a:latin typeface="Times New Roman" panose="02020603050405020304" pitchFamily="18" charset="0"/>
                <a:ea typeface="宋体" panose="02010600030101010101" pitchFamily="2" charset="-122"/>
                <a:cs typeface="Times New Roman" panose="02020603050405020304" pitchFamily="18" charset="0"/>
              </a:rPr>
              <a:t>。与</a:t>
            </a:r>
            <a:r>
              <a:rPr lang="en-US" altLang="zh-CN" sz="2000" dirty="0">
                <a:effectLst/>
                <a:latin typeface="Times New Roman" panose="02020603050405020304" pitchFamily="18" charset="0"/>
                <a:ea typeface="宋体" panose="02010600030101010101" pitchFamily="2" charset="-122"/>
              </a:rPr>
              <a:t>1970</a:t>
            </a:r>
            <a:r>
              <a:rPr lang="zh-CN" altLang="zh-CN" sz="2000" dirty="0">
                <a:effectLst/>
                <a:latin typeface="Times New Roman" panose="02020603050405020304" pitchFamily="18" charset="0"/>
                <a:ea typeface="宋体" panose="02010600030101010101" pitchFamily="2" charset="-122"/>
                <a:cs typeface="Times New Roman" panose="02020603050405020304" pitchFamily="18" charset="0"/>
              </a:rPr>
              <a:t>年之前的工作不同，</a:t>
            </a:r>
            <a:r>
              <a:rPr lang="zh-CN" altLang="zh-CN" sz="2000" b="1" dirty="0">
                <a:effectLst/>
                <a:latin typeface="Times New Roman" panose="02020603050405020304" pitchFamily="18" charset="0"/>
                <a:ea typeface="宋体" panose="02010600030101010101" pitchFamily="2" charset="-122"/>
                <a:cs typeface="Times New Roman" panose="02020603050405020304" pitchFamily="18" charset="0"/>
              </a:rPr>
              <a:t>最近的测试还考虑了诸如股息收益率</a:t>
            </a:r>
            <a:r>
              <a:rPr lang="en-US" altLang="zh-CN" sz="2000" b="1" dirty="0">
                <a:effectLst/>
                <a:latin typeface="Times New Roman" panose="02020603050405020304" pitchFamily="18" charset="0"/>
                <a:ea typeface="宋体" panose="02010600030101010101" pitchFamily="2" charset="-122"/>
              </a:rPr>
              <a:t>(D/P)</a:t>
            </a:r>
            <a:r>
              <a:rPr lang="zh-CN" altLang="zh-CN" sz="2000" b="1" dirty="0">
                <a:effectLst/>
                <a:latin typeface="Times New Roman" panose="02020603050405020304" pitchFamily="18" charset="0"/>
                <a:ea typeface="宋体" panose="02010600030101010101" pitchFamily="2" charset="-122"/>
                <a:cs typeface="Times New Roman" panose="02020603050405020304" pitchFamily="18" charset="0"/>
              </a:rPr>
              <a:t>，收益</a:t>
            </a:r>
            <a:r>
              <a:rPr lang="en-US" altLang="zh-CN" sz="2000" b="1" dirty="0">
                <a:effectLst/>
                <a:latin typeface="Times New Roman" panose="02020603050405020304" pitchFamily="18" charset="0"/>
                <a:ea typeface="宋体" panose="02010600030101010101" pitchFamily="2" charset="-122"/>
              </a:rPr>
              <a:t>/</a:t>
            </a:r>
            <a:r>
              <a:rPr lang="zh-CN" altLang="zh-CN" sz="2000" b="1" dirty="0">
                <a:effectLst/>
                <a:latin typeface="Times New Roman" panose="02020603050405020304" pitchFamily="18" charset="0"/>
                <a:ea typeface="宋体" panose="02010600030101010101" pitchFamily="2" charset="-122"/>
                <a:cs typeface="Times New Roman" panose="02020603050405020304" pitchFamily="18" charset="0"/>
              </a:rPr>
              <a:t>价格比率</a:t>
            </a:r>
            <a:r>
              <a:rPr lang="en-US" altLang="zh-CN" sz="2000" b="1" dirty="0">
                <a:effectLst/>
                <a:latin typeface="Times New Roman" panose="02020603050405020304" pitchFamily="18" charset="0"/>
                <a:ea typeface="宋体" panose="02010600030101010101" pitchFamily="2" charset="-122"/>
              </a:rPr>
              <a:t>(E/P)</a:t>
            </a:r>
            <a:r>
              <a:rPr lang="zh-CN" altLang="zh-CN" sz="2000" b="1" dirty="0">
                <a:effectLst/>
                <a:latin typeface="Times New Roman" panose="02020603050405020304" pitchFamily="18" charset="0"/>
                <a:ea typeface="宋体" panose="02010600030101010101" pitchFamily="2" charset="-122"/>
                <a:cs typeface="Times New Roman" panose="02020603050405020304" pitchFamily="18" charset="0"/>
              </a:rPr>
              <a:t>和期限结构变量等变量的预测能力</a:t>
            </a:r>
            <a:r>
              <a:rPr lang="zh-CN" altLang="zh-CN" sz="2000" dirty="0">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sz="1800" b="1" dirty="0">
              <a:solidFill>
                <a:srgbClr val="9A0001"/>
              </a:solidFill>
              <a:effectLst/>
              <a:latin typeface="Times New Roman" panose="02020603050405020304" pitchFamily="18" charset="0"/>
              <a:ea typeface="微软雅黑" panose="020B0503020204020204" pitchFamily="34" charset="-122"/>
              <a:cs typeface="+mn-ea"/>
              <a:sym typeface="Arial" panose="020B0604020202020204" pitchFamily="34" charset="0"/>
            </a:endParaRPr>
          </a:p>
          <a:p>
            <a:pPr marL="342900" indent="-342900" algn="just">
              <a:buFont typeface="+mj-lt"/>
              <a:buAutoNum type="arabicPeriod"/>
            </a:pPr>
            <a:endPar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indent="-342900" algn="just">
              <a:buFont typeface="+mj-lt"/>
              <a:buAutoNum type="arabicPeriod"/>
            </a:pPr>
            <a:endParaRPr lang="en-US" altLang="zh-CN" sz="2000" kern="100" dirty="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对收益的可预测部分的估计是每日、每周和每月收益方差的一小部分，但它在</a:t>
            </a:r>
            <a:r>
              <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2</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年至</a:t>
            </a:r>
            <a:r>
              <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10</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年收益方差中增长到高达</a:t>
            </a:r>
            <a:r>
              <a:rPr lang="en-US"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40%</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2000" kern="100" dirty="0">
                <a:effectLst/>
                <a:latin typeface="等线" panose="02010600030101010101" charset="-122"/>
                <a:ea typeface="等线" panose="02010600030101010101" charset="-122"/>
                <a:cs typeface="Times New Roman" panose="02020603050405020304" pitchFamily="18" charset="0"/>
              </a:rPr>
              <a:t> </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这些结果引发了一场持续的辩论，即</a:t>
            </a:r>
            <a:r>
              <a:rPr lang="zh-CN" altLang="zh-CN" sz="2000" b="1" kern="100" dirty="0">
                <a:effectLst/>
                <a:latin typeface="Times New Roman" panose="02020603050405020304" pitchFamily="18" charset="0"/>
                <a:ea typeface="宋体" panose="02010600030101010101" pitchFamily="2" charset="-122"/>
                <a:cs typeface="Times New Roman" panose="02020603050405020304" pitchFamily="18" charset="0"/>
              </a:rPr>
              <a:t>长期回报的可预测性是价格非理性泡沫的结果，还是预期回报大幅理性波动的结果。</a:t>
            </a:r>
            <a:endParaRPr lang="zh-CN" altLang="zh-CN" sz="2000" kern="100" dirty="0">
              <a:effectLst/>
              <a:latin typeface="等线" panose="02010600030101010101" charset="-122"/>
              <a:ea typeface="等线" panose="02010600030101010101" charset="-122"/>
              <a:cs typeface="Times New Roman" panose="02020603050405020304" pitchFamily="18" charset="0"/>
            </a:endParaRPr>
          </a:p>
          <a:p>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3230" y="243840"/>
            <a:ext cx="10808970" cy="617220"/>
          </a:xfrm>
        </p:spPr>
        <p:txBody>
          <a:bodyPr>
            <a:normAutofit/>
          </a:bodyPr>
          <a:lstStyle/>
          <a:p>
            <a:pPr algn="l"/>
            <a:r>
              <a:rPr spc="300" noProof="0">
                <a:ln>
                  <a:noFill/>
                </a:ln>
                <a:solidFill>
                  <a:srgbClr val="9A0001"/>
                </a:solidFill>
                <a:effectLst/>
                <a:uLnTx/>
                <a:uFillTx/>
                <a:sym typeface="Arial" panose="020B0604020202020204" pitchFamily="34" charset="0"/>
              </a:rPr>
              <a:t>III.股票收益的时间序列可预测性研究</a:t>
            </a:r>
            <a:endParaRPr lang="zh-CN" altLang="en-US" spc="300" noProof="0">
              <a:ln>
                <a:noFill/>
              </a:ln>
              <a:solidFill>
                <a:srgbClr val="9A0001"/>
              </a:solidFill>
              <a:effectLst/>
              <a:uLnTx/>
              <a:uFillTx/>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6" name="TextBox 21"/>
          <p:cNvSpPr txBox="1">
            <a:spLocks noChangeArrowheads="1"/>
          </p:cNvSpPr>
          <p:nvPr/>
        </p:nvSpPr>
        <p:spPr bwMode="auto">
          <a:xfrm>
            <a:off x="3087543" y="1598781"/>
            <a:ext cx="783102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600" dirty="0">
                <a:ea typeface="微软雅黑" panose="020B0503020204020204" pitchFamily="34" charset="-122"/>
                <a:cs typeface="+mn-ea"/>
                <a:sym typeface="Arial" panose="020B0604020202020204" pitchFamily="34" charset="0"/>
              </a:rPr>
              <a:t>A</a:t>
            </a:r>
            <a:r>
              <a:rPr lang="zh-CN" altLang="en-US" sz="1600" dirty="0">
                <a:ea typeface="微软雅黑" panose="020B0503020204020204" pitchFamily="34" charset="-122"/>
                <a:cs typeface="+mn-ea"/>
                <a:sym typeface="Arial" panose="020B0604020202020204" pitchFamily="34" charset="0"/>
              </a:rPr>
              <a:t>部分主要讨论通过</a:t>
            </a:r>
            <a:r>
              <a:rPr lang="zh-CN" altLang="en-US" sz="1600" b="1" dirty="0">
                <a:ea typeface="微软雅黑" panose="020B0503020204020204" pitchFamily="34" charset="-122"/>
                <a:cs typeface="+mn-ea"/>
                <a:sym typeface="Arial" panose="020B0604020202020204" pitchFamily="34" charset="0"/>
              </a:rPr>
              <a:t>历史收益</a:t>
            </a:r>
            <a:r>
              <a:rPr lang="zh-CN" altLang="en-US" sz="1600" dirty="0">
                <a:ea typeface="微软雅黑" panose="020B0503020204020204" pitchFamily="34" charset="-122"/>
                <a:cs typeface="+mn-ea"/>
                <a:sym typeface="Arial" panose="020B0604020202020204" pitchFamily="34" charset="0"/>
              </a:rPr>
              <a:t>预测未来收益的研究。</a:t>
            </a:r>
            <a:endParaRPr lang="zh-CN" altLang="en-US" sz="1600" dirty="0">
              <a:ea typeface="微软雅黑" panose="020B0503020204020204" pitchFamily="34" charset="-122"/>
              <a:cs typeface="+mn-ea"/>
              <a:sym typeface="Arial" panose="020B0604020202020204" pitchFamily="34" charset="0"/>
            </a:endParaRPr>
          </a:p>
          <a:p>
            <a:pPr algn="just" eaLnBrk="1" hangingPunct="1">
              <a:lnSpc>
                <a:spcPct val="120000"/>
              </a:lnSpc>
            </a:pPr>
            <a:r>
              <a:rPr lang="zh-CN" altLang="en-US" sz="1600" dirty="0">
                <a:ea typeface="微软雅黑" panose="020B0503020204020204" pitchFamily="34" charset="-122"/>
                <a:cs typeface="+mn-ea"/>
                <a:sym typeface="Arial" panose="020B0604020202020204" pitchFamily="34" charset="0"/>
              </a:rPr>
              <a:t>早期的工作集中在每日、每周和每月回报的可预测性上，但最近的测试也研究了更长期回报的可预测性。</a:t>
            </a:r>
            <a:endParaRPr lang="zh-CN" altLang="en-US" sz="1600" dirty="0">
              <a:ea typeface="微软雅黑" panose="020B0503020204020204" pitchFamily="34" charset="-122"/>
              <a:cs typeface="+mn-ea"/>
              <a:sym typeface="Arial" panose="020B0604020202020204" pitchFamily="34" charset="0"/>
            </a:endParaRPr>
          </a:p>
        </p:txBody>
      </p:sp>
      <p:sp>
        <p:nvSpPr>
          <p:cNvPr id="37" name="TextBox 21"/>
          <p:cNvSpPr txBox="1">
            <a:spLocks noChangeArrowheads="1"/>
          </p:cNvSpPr>
          <p:nvPr/>
        </p:nvSpPr>
        <p:spPr bwMode="auto">
          <a:xfrm>
            <a:off x="1343164" y="1408281"/>
            <a:ext cx="124303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A</a:t>
            </a:r>
            <a:endParaRPr lang="en-US"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38" name="直接连接符 37"/>
          <p:cNvCxnSpPr/>
          <p:nvPr/>
        </p:nvCxnSpPr>
        <p:spPr>
          <a:xfrm>
            <a:off x="2836870" y="1464058"/>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21"/>
          <p:cNvSpPr txBox="1">
            <a:spLocks noChangeArrowheads="1"/>
          </p:cNvSpPr>
          <p:nvPr/>
        </p:nvSpPr>
        <p:spPr bwMode="auto">
          <a:xfrm>
            <a:off x="3102879" y="3359531"/>
            <a:ext cx="783102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600" dirty="0">
                <a:solidFill>
                  <a:srgbClr val="000000"/>
                </a:solidFill>
                <a:ea typeface="微软雅黑" panose="020B0503020204020204" pitchFamily="34" charset="-122"/>
                <a:cs typeface="+mn-ea"/>
                <a:sym typeface="Arial" panose="020B0604020202020204" pitchFamily="34" charset="0"/>
              </a:rPr>
              <a:t>与1970年之前的工作不同，最近的检验还考虑了</a:t>
            </a:r>
            <a:r>
              <a:rPr lang="zh-CN" altLang="en-US" sz="1600" b="1" dirty="0">
                <a:solidFill>
                  <a:srgbClr val="000000"/>
                </a:solidFill>
                <a:ea typeface="微软雅黑" panose="020B0503020204020204" pitchFamily="34" charset="-122"/>
                <a:cs typeface="+mn-ea"/>
                <a:sym typeface="Arial" panose="020B0604020202020204" pitchFamily="34" charset="0"/>
              </a:rPr>
              <a:t>通过其他变量</a:t>
            </a:r>
            <a:r>
              <a:rPr lang="zh-CN" altLang="en-US" sz="1600" dirty="0">
                <a:solidFill>
                  <a:srgbClr val="000000"/>
                </a:solidFill>
                <a:ea typeface="微软雅黑" panose="020B0503020204020204" pitchFamily="34" charset="-122"/>
                <a:cs typeface="+mn-ea"/>
                <a:sym typeface="Arial" panose="020B0604020202020204" pitchFamily="34" charset="0"/>
              </a:rPr>
              <a:t>，诸如股息收益率(D/P)，收益价格比率(E/P)和期限结构变量的预测能力。</a:t>
            </a:r>
            <a:endParaRPr lang="zh-CN" altLang="en-US" sz="1600" dirty="0">
              <a:solidFill>
                <a:srgbClr val="000000"/>
              </a:solidFill>
              <a:ea typeface="微软雅黑" panose="020B0503020204020204" pitchFamily="34" charset="-122"/>
              <a:cs typeface="+mn-ea"/>
              <a:sym typeface="Arial" panose="020B0604020202020204" pitchFamily="34" charset="0"/>
            </a:endParaRPr>
          </a:p>
          <a:p>
            <a:pPr algn="just" eaLnBrk="1" hangingPunct="1">
              <a:lnSpc>
                <a:spcPct val="120000"/>
              </a:lnSpc>
            </a:pPr>
            <a:r>
              <a:rPr lang="en-US" altLang="zh-CN" sz="1600" dirty="0">
                <a:solidFill>
                  <a:srgbClr val="000000"/>
                </a:solidFill>
                <a:ea typeface="微软雅黑" panose="020B0503020204020204" pitchFamily="34" charset="-122"/>
                <a:cs typeface="+mn-ea"/>
                <a:sym typeface="Arial" panose="020B0604020202020204" pitchFamily="34" charset="0"/>
              </a:rPr>
              <a:t>B</a:t>
            </a:r>
            <a:r>
              <a:rPr lang="zh-CN" altLang="en-US" sz="1600" dirty="0">
                <a:solidFill>
                  <a:srgbClr val="000000"/>
                </a:solidFill>
                <a:ea typeface="微软雅黑" panose="020B0503020204020204" pitchFamily="34" charset="-122"/>
                <a:cs typeface="+mn-ea"/>
                <a:sym typeface="Arial" panose="020B0604020202020204" pitchFamily="34" charset="0"/>
              </a:rPr>
              <a:t>部分还讨论了这些研究对市场效率的影响。</a:t>
            </a:r>
            <a:endParaRPr lang="zh-CN" altLang="en-US" sz="1600" dirty="0">
              <a:solidFill>
                <a:srgbClr val="000000"/>
              </a:solidFill>
              <a:ea typeface="微软雅黑" panose="020B0503020204020204" pitchFamily="34" charset="-122"/>
              <a:cs typeface="+mn-ea"/>
              <a:sym typeface="Arial" panose="020B0604020202020204" pitchFamily="34" charset="0"/>
            </a:endParaRPr>
          </a:p>
        </p:txBody>
      </p:sp>
      <p:sp>
        <p:nvSpPr>
          <p:cNvPr id="41" name="TextBox 21"/>
          <p:cNvSpPr txBox="1">
            <a:spLocks noChangeArrowheads="1"/>
          </p:cNvSpPr>
          <p:nvPr/>
        </p:nvSpPr>
        <p:spPr bwMode="auto">
          <a:xfrm>
            <a:off x="1343164" y="3132045"/>
            <a:ext cx="124303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B</a:t>
            </a:r>
            <a:endParaRPr lang="en-US"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42" name="直接连接符 41"/>
          <p:cNvCxnSpPr/>
          <p:nvPr/>
        </p:nvCxnSpPr>
        <p:spPr>
          <a:xfrm>
            <a:off x="2836870" y="3187822"/>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 name="TextBox 21"/>
          <p:cNvSpPr txBox="1">
            <a:spLocks noChangeArrowheads="1"/>
          </p:cNvSpPr>
          <p:nvPr>
            <p:custDataLst>
              <p:tags r:id="rId1"/>
            </p:custDataLst>
          </p:nvPr>
        </p:nvSpPr>
        <p:spPr bwMode="auto">
          <a:xfrm>
            <a:off x="3087543" y="5006191"/>
            <a:ext cx="783102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600" dirty="0">
                <a:solidFill>
                  <a:srgbClr val="000000"/>
                </a:solidFill>
                <a:ea typeface="微软雅黑" panose="020B0503020204020204" pitchFamily="34" charset="-122"/>
                <a:cs typeface="+mn-ea"/>
                <a:sym typeface="Arial" panose="020B0604020202020204" pitchFamily="34" charset="0"/>
              </a:rPr>
              <a:t>C</a:t>
            </a:r>
            <a:r>
              <a:rPr lang="zh-CN" altLang="en-US" sz="1600" dirty="0">
                <a:solidFill>
                  <a:srgbClr val="000000"/>
                </a:solidFill>
                <a:ea typeface="微软雅黑" panose="020B0503020204020204" pitchFamily="34" charset="-122"/>
                <a:cs typeface="+mn-ea"/>
                <a:sym typeface="Arial" panose="020B0604020202020204" pitchFamily="34" charset="0"/>
              </a:rPr>
              <a:t>部分讨论了收益的横截面可预测性，即对资产定价模型的测试和测试中发现的</a:t>
            </a:r>
            <a:r>
              <a:rPr lang="zh-CN" altLang="en-US" sz="1600" b="1" dirty="0">
                <a:solidFill>
                  <a:srgbClr val="000000"/>
                </a:solidFill>
                <a:ea typeface="微软雅黑" panose="020B0503020204020204" pitchFamily="34" charset="-122"/>
                <a:cs typeface="+mn-ea"/>
                <a:sym typeface="Arial" panose="020B0604020202020204" pitchFamily="34" charset="0"/>
              </a:rPr>
              <a:t>异常(如规模效应)</a:t>
            </a:r>
            <a:r>
              <a:rPr lang="zh-CN" altLang="en-US" sz="1600" dirty="0">
                <a:solidFill>
                  <a:srgbClr val="000000"/>
                </a:solidFill>
                <a:ea typeface="微软雅黑" panose="020B0503020204020204" pitchFamily="34" charset="-122"/>
                <a:cs typeface="+mn-ea"/>
                <a:sym typeface="Arial" panose="020B0604020202020204" pitchFamily="34" charset="0"/>
              </a:rPr>
              <a:t>。考虑了回报存在季节性(如1月效应)的证据，以及证券价格过于波动的说法。</a:t>
            </a:r>
            <a:endParaRPr lang="zh-CN" altLang="en-US" sz="2000" dirty="0">
              <a:ea typeface="微软雅黑" panose="020B0503020204020204" pitchFamily="34" charset="-122"/>
              <a:cs typeface="+mn-ea"/>
              <a:sym typeface="Arial" panose="020B0604020202020204" pitchFamily="34" charset="0"/>
            </a:endParaRPr>
          </a:p>
        </p:txBody>
      </p:sp>
      <p:sp>
        <p:nvSpPr>
          <p:cNvPr id="4" name="TextBox 21"/>
          <p:cNvSpPr txBox="1">
            <a:spLocks noChangeArrowheads="1"/>
          </p:cNvSpPr>
          <p:nvPr>
            <p:custDataLst>
              <p:tags r:id="rId2"/>
            </p:custDataLst>
          </p:nvPr>
        </p:nvSpPr>
        <p:spPr bwMode="auto">
          <a:xfrm>
            <a:off x="1343164" y="4792831"/>
            <a:ext cx="124303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C</a:t>
            </a:r>
            <a:endParaRPr lang="en-US"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5" name="直接连接符 4"/>
          <p:cNvCxnSpPr/>
          <p:nvPr>
            <p:custDataLst>
              <p:tags r:id="rId3"/>
            </p:custDataLst>
          </p:nvPr>
        </p:nvCxnSpPr>
        <p:spPr>
          <a:xfrm>
            <a:off x="2836870" y="4848608"/>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TextBox 21"/>
          <p:cNvSpPr txBox="1">
            <a:spLocks noChangeArrowheads="1"/>
          </p:cNvSpPr>
          <p:nvPr>
            <p:custDataLst>
              <p:tags r:id="rId4"/>
            </p:custDataLst>
          </p:nvPr>
        </p:nvSpPr>
        <p:spPr bwMode="auto">
          <a:xfrm>
            <a:off x="3088005" y="1350645"/>
            <a:ext cx="239458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en-US" altLang="zh-CN" sz="1600" b="1" dirty="0">
                <a:solidFill>
                  <a:srgbClr val="9A0001"/>
                </a:solidFill>
                <a:ea typeface="微软雅黑" panose="020B0503020204020204" pitchFamily="34" charset="-122"/>
                <a:cs typeface="+mn-ea"/>
                <a:sym typeface="Arial" panose="020B0604020202020204" pitchFamily="34" charset="0"/>
              </a:rPr>
              <a:t>A.Past Returns</a:t>
            </a:r>
            <a:endParaRPr lang="en-US" altLang="zh-CN" sz="1600" b="1" dirty="0">
              <a:solidFill>
                <a:srgbClr val="9A0001"/>
              </a:solidFill>
              <a:ea typeface="微软雅黑" panose="020B0503020204020204" pitchFamily="34" charset="-122"/>
              <a:cs typeface="+mn-ea"/>
              <a:sym typeface="Arial" panose="020B0604020202020204" pitchFamily="34" charset="0"/>
            </a:endParaRPr>
          </a:p>
        </p:txBody>
      </p:sp>
      <p:sp>
        <p:nvSpPr>
          <p:cNvPr id="7" name="TextBox 21"/>
          <p:cNvSpPr txBox="1">
            <a:spLocks noChangeArrowheads="1"/>
          </p:cNvSpPr>
          <p:nvPr>
            <p:custDataLst>
              <p:tags r:id="rId5"/>
            </p:custDataLst>
          </p:nvPr>
        </p:nvSpPr>
        <p:spPr bwMode="auto">
          <a:xfrm>
            <a:off x="3102610" y="3092450"/>
            <a:ext cx="325310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en-US" altLang="zh-CN" sz="1600" b="1" dirty="0">
                <a:solidFill>
                  <a:srgbClr val="9A0001"/>
                </a:solidFill>
                <a:ea typeface="微软雅黑" panose="020B0503020204020204" pitchFamily="34" charset="-122"/>
                <a:cs typeface="+mn-ea"/>
                <a:sym typeface="Arial" panose="020B0604020202020204" pitchFamily="34" charset="0"/>
              </a:rPr>
              <a:t>B.Other Forecasting Variables</a:t>
            </a:r>
            <a:endParaRPr lang="en-US" altLang="zh-CN" sz="1600" b="1" dirty="0">
              <a:solidFill>
                <a:srgbClr val="9A0001"/>
              </a:solidFill>
              <a:ea typeface="微软雅黑" panose="020B0503020204020204" pitchFamily="34" charset="-122"/>
              <a:cs typeface="+mn-ea"/>
              <a:sym typeface="Arial" panose="020B0604020202020204" pitchFamily="34" charset="0"/>
            </a:endParaRPr>
          </a:p>
        </p:txBody>
      </p:sp>
      <p:sp>
        <p:nvSpPr>
          <p:cNvPr id="9" name="TextBox 21"/>
          <p:cNvSpPr txBox="1">
            <a:spLocks noChangeArrowheads="1"/>
          </p:cNvSpPr>
          <p:nvPr>
            <p:custDataLst>
              <p:tags r:id="rId6"/>
            </p:custDataLst>
          </p:nvPr>
        </p:nvSpPr>
        <p:spPr bwMode="auto">
          <a:xfrm>
            <a:off x="3088005" y="4722495"/>
            <a:ext cx="515048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en-US" altLang="zh-CN" sz="1600" b="1" dirty="0">
                <a:solidFill>
                  <a:srgbClr val="9A0001"/>
                </a:solidFill>
                <a:ea typeface="微软雅黑" panose="020B0503020204020204" pitchFamily="34" charset="-122"/>
                <a:cs typeface="+mn-ea"/>
                <a:sym typeface="Arial" panose="020B0604020202020204" pitchFamily="34" charset="0"/>
              </a:rPr>
              <a:t>C.Volatility Tests and Seasonals in Returns</a:t>
            </a:r>
            <a:endParaRPr lang="en-US" altLang="zh-CN" sz="1600" b="1" dirty="0">
              <a:solidFill>
                <a:srgbClr val="9A0001"/>
              </a:solidFill>
              <a:ea typeface="微软雅黑" panose="020B0503020204020204" pitchFamily="34" charset="-122"/>
              <a:cs typeface="+mn-ea"/>
              <a:sym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iṧľíḋê"/>
          <p:cNvSpPr/>
          <p:nvPr/>
        </p:nvSpPr>
        <p:spPr bwMode="gray">
          <a:xfrm>
            <a:off x="328930" y="2933700"/>
            <a:ext cx="5605780" cy="107188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fontScale="95000"/>
          </a:bodyPr>
          <a:lstStyle/>
          <a:p>
            <a:pPr algn="just">
              <a:lnSpc>
                <a:spcPct val="130000"/>
              </a:lnSpc>
              <a:spcBef>
                <a:spcPct val="0"/>
              </a:spcBef>
            </a:pPr>
            <a:r>
              <a:rPr lang="zh-CN" altLang="en-US" sz="1685" dirty="0">
                <a:solidFill>
                  <a:schemeClr val="tx1">
                    <a:lumMod val="65000"/>
                    <a:lumOff val="35000"/>
                  </a:schemeClr>
                </a:solidFill>
                <a:latin typeface="+mn-ea"/>
                <a:cs typeface="+mn-ea"/>
                <a:sym typeface="Arial" panose="020B0604020202020204" pitchFamily="34" charset="0"/>
              </a:rPr>
              <a:t>证据</a:t>
            </a:r>
            <a:r>
              <a:rPr lang="en-US" altLang="zh-CN" sz="1685" dirty="0">
                <a:solidFill>
                  <a:schemeClr val="tx1">
                    <a:lumMod val="65000"/>
                    <a:lumOff val="35000"/>
                  </a:schemeClr>
                </a:solidFill>
                <a:latin typeface="+mn-ea"/>
                <a:cs typeface="+mn-ea"/>
                <a:sym typeface="Arial" panose="020B0604020202020204" pitchFamily="34" charset="0"/>
              </a:rPr>
              <a:t>1</a:t>
            </a:r>
            <a:r>
              <a:rPr lang="zh-CN" altLang="en-US" sz="1685" dirty="0">
                <a:solidFill>
                  <a:schemeClr val="tx1">
                    <a:lumMod val="65000"/>
                    <a:lumOff val="35000"/>
                  </a:schemeClr>
                </a:solidFill>
                <a:latin typeface="+mn-ea"/>
                <a:cs typeface="+mn-ea"/>
                <a:sym typeface="Arial" panose="020B0604020202020204" pitchFamily="34" charset="0"/>
              </a:rPr>
              <a:t>：</a:t>
            </a:r>
            <a:r>
              <a:rPr lang="en-US" altLang="zh-CN" sz="1685" dirty="0" err="1">
                <a:solidFill>
                  <a:schemeClr val="tx1">
                    <a:lumMod val="65000"/>
                    <a:lumOff val="35000"/>
                  </a:schemeClr>
                </a:solidFill>
                <a:latin typeface="+mn-ea"/>
                <a:cs typeface="+mn-ea"/>
                <a:sym typeface="Arial" panose="020B0604020202020204" pitchFamily="34" charset="0"/>
              </a:rPr>
              <a:t>Fama</a:t>
            </a:r>
            <a:r>
              <a:rPr lang="en-US" altLang="zh-CN" sz="1685" dirty="0">
                <a:solidFill>
                  <a:schemeClr val="tx1">
                    <a:lumMod val="65000"/>
                    <a:lumOff val="35000"/>
                  </a:schemeClr>
                </a:solidFill>
                <a:latin typeface="+mn-ea"/>
                <a:cs typeface="+mn-ea"/>
                <a:sym typeface="Arial" panose="020B0604020202020204" pitchFamily="34" charset="0"/>
              </a:rPr>
              <a:t>(1965)</a:t>
            </a:r>
            <a:r>
              <a:rPr lang="zh-CN" altLang="en-US" sz="1685" dirty="0">
                <a:solidFill>
                  <a:schemeClr val="tx1">
                    <a:lumMod val="65000"/>
                    <a:lumOff val="35000"/>
                  </a:schemeClr>
                </a:solidFill>
                <a:latin typeface="+mn-ea"/>
                <a:cs typeface="+mn-ea"/>
                <a:sym typeface="Arial" panose="020B0604020202020204" pitchFamily="34" charset="0"/>
              </a:rPr>
              <a:t>发现，</a:t>
            </a:r>
            <a:r>
              <a:rPr lang="en-US" altLang="zh-CN" sz="1685" dirty="0">
                <a:solidFill>
                  <a:schemeClr val="tx1">
                    <a:lumMod val="65000"/>
                    <a:lumOff val="35000"/>
                  </a:schemeClr>
                </a:solidFill>
                <a:latin typeface="+mn-ea"/>
                <a:cs typeface="+mn-ea"/>
                <a:sym typeface="Arial" panose="020B0604020202020204" pitchFamily="34" charset="0"/>
              </a:rPr>
              <a:t>30</a:t>
            </a:r>
            <a:r>
              <a:rPr lang="zh-CN" altLang="en-US" sz="1685" dirty="0">
                <a:solidFill>
                  <a:schemeClr val="tx1">
                    <a:lumMod val="65000"/>
                    <a:lumOff val="35000"/>
                  </a:schemeClr>
                </a:solidFill>
                <a:latin typeface="+mn-ea"/>
                <a:cs typeface="+mn-ea"/>
                <a:sym typeface="Arial" panose="020B0604020202020204" pitchFamily="34" charset="0"/>
              </a:rPr>
              <a:t>只道琼斯工业指数中有</a:t>
            </a:r>
            <a:r>
              <a:rPr lang="en-US" altLang="zh-CN" sz="1685" dirty="0">
                <a:solidFill>
                  <a:schemeClr val="tx1">
                    <a:lumMod val="65000"/>
                    <a:lumOff val="35000"/>
                  </a:schemeClr>
                </a:solidFill>
                <a:latin typeface="+mn-ea"/>
                <a:cs typeface="+mn-ea"/>
                <a:sym typeface="Arial" panose="020B0604020202020204" pitchFamily="34" charset="0"/>
              </a:rPr>
              <a:t>23</a:t>
            </a:r>
            <a:r>
              <a:rPr lang="zh-CN" altLang="en-US" sz="1685" dirty="0">
                <a:solidFill>
                  <a:schemeClr val="tx1">
                    <a:lumMod val="65000"/>
                    <a:lumOff val="35000"/>
                  </a:schemeClr>
                </a:solidFill>
                <a:latin typeface="+mn-ea"/>
                <a:cs typeface="+mn-ea"/>
                <a:sym typeface="Arial" panose="020B0604020202020204" pitchFamily="34" charset="0"/>
              </a:rPr>
              <a:t>只的日收益一阶自相关为正 ，其中</a:t>
            </a:r>
            <a:r>
              <a:rPr lang="en-US" altLang="zh-CN" sz="1685" dirty="0">
                <a:solidFill>
                  <a:schemeClr val="tx1">
                    <a:lumMod val="65000"/>
                    <a:lumOff val="35000"/>
                  </a:schemeClr>
                </a:solidFill>
                <a:latin typeface="+mn-ea"/>
                <a:cs typeface="+mn-ea"/>
                <a:sym typeface="Arial" panose="020B0604020202020204" pitchFamily="34" charset="0"/>
              </a:rPr>
              <a:t>11</a:t>
            </a:r>
            <a:r>
              <a:rPr lang="zh-CN" altLang="en-US" sz="1685" dirty="0">
                <a:solidFill>
                  <a:schemeClr val="tx1">
                    <a:lumMod val="65000"/>
                    <a:lumOff val="35000"/>
                  </a:schemeClr>
                </a:solidFill>
                <a:latin typeface="+mn-ea"/>
                <a:cs typeface="+mn-ea"/>
                <a:sym typeface="Arial" panose="020B0604020202020204" pitchFamily="34" charset="0"/>
              </a:rPr>
              <a:t>只的标准误差大于</a:t>
            </a:r>
            <a:r>
              <a:rPr lang="en-US" altLang="zh-CN" sz="1685" dirty="0">
                <a:solidFill>
                  <a:schemeClr val="tx1">
                    <a:lumMod val="65000"/>
                    <a:lumOff val="35000"/>
                  </a:schemeClr>
                </a:solidFill>
                <a:latin typeface="+mn-ea"/>
                <a:cs typeface="+mn-ea"/>
                <a:sym typeface="Arial" panose="020B0604020202020204" pitchFamily="34" charset="0"/>
              </a:rPr>
              <a:t>2</a:t>
            </a:r>
            <a:r>
              <a:rPr lang="zh-CN" altLang="en-US" sz="1685" dirty="0">
                <a:solidFill>
                  <a:schemeClr val="tx1">
                    <a:lumMod val="65000"/>
                    <a:lumOff val="35000"/>
                  </a:schemeClr>
                </a:solidFill>
                <a:latin typeface="+mn-ea"/>
                <a:cs typeface="+mn-ea"/>
                <a:sym typeface="Arial" panose="020B0604020202020204" pitchFamily="34" charset="0"/>
              </a:rPr>
              <a:t>。</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0" name="iṧľíḋê"/>
          <p:cNvSpPr/>
          <p:nvPr/>
        </p:nvSpPr>
        <p:spPr bwMode="gray">
          <a:xfrm>
            <a:off x="328930" y="4136390"/>
            <a:ext cx="5605780" cy="9271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2</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Fisher(1966)</a:t>
            </a:r>
            <a:r>
              <a:rPr lang="zh-CN" altLang="en-US" sz="1600" dirty="0">
                <a:solidFill>
                  <a:schemeClr val="tx1">
                    <a:lumMod val="65000"/>
                    <a:lumOff val="35000"/>
                  </a:schemeClr>
                </a:solidFill>
                <a:latin typeface="+mn-ea"/>
                <a:cs typeface="+mn-ea"/>
                <a:sym typeface="Arial" panose="020B0604020202020204" pitchFamily="34" charset="0"/>
              </a:rPr>
              <a:t>的结果表明，多样化投资</a:t>
            </a:r>
            <a:r>
              <a:rPr lang="zh-CN" altLang="en-US" sz="1600" b="1" dirty="0">
                <a:solidFill>
                  <a:schemeClr val="tx1">
                    <a:lumMod val="65000"/>
                    <a:lumOff val="35000"/>
                  </a:schemeClr>
                </a:solidFill>
                <a:latin typeface="+mn-ea"/>
                <a:cs typeface="+mn-ea"/>
                <a:sym typeface="Arial" panose="020B0604020202020204" pitchFamily="34" charset="0"/>
              </a:rPr>
              <a:t>组合</a:t>
            </a:r>
            <a:r>
              <a:rPr lang="zh-CN" altLang="en-US" sz="1600" dirty="0">
                <a:solidFill>
                  <a:schemeClr val="tx1">
                    <a:lumMod val="65000"/>
                    <a:lumOff val="35000"/>
                  </a:schemeClr>
                </a:solidFill>
                <a:latin typeface="+mn-ea"/>
                <a:cs typeface="+mn-ea"/>
                <a:sym typeface="Arial" panose="020B0604020202020204" pitchFamily="34" charset="0"/>
              </a:rPr>
              <a:t>的月收益的自相关性为正，且大于个股的自相关性。</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1" name="矩形: 圆角 10"/>
          <p:cNvSpPr/>
          <p:nvPr/>
        </p:nvSpPr>
        <p:spPr>
          <a:xfrm>
            <a:off x="6694170" y="1701800"/>
            <a:ext cx="5088890" cy="1878330"/>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6913245" y="1787525"/>
            <a:ext cx="4688205" cy="1568450"/>
          </a:xfrm>
          <a:prstGeom prst="rect">
            <a:avLst/>
          </a:prstGeom>
          <a:noFill/>
        </p:spPr>
        <p:txBody>
          <a:bodyPr wrap="square">
            <a:spAutoFit/>
          </a:bodyPr>
          <a:lstStyle/>
          <a:p>
            <a:pPr>
              <a:lnSpc>
                <a:spcPct val="150000"/>
              </a:lnSpc>
            </a:pPr>
            <a:r>
              <a:rPr lang="zh-CN" altLang="zh-CN" sz="1600" b="1" dirty="0">
                <a:latin typeface="+mn-ea"/>
                <a:cs typeface="+mn-ea"/>
              </a:rPr>
              <a:t>早期工作中关于可预测性的证据往往缺乏统计能力</a:t>
            </a:r>
            <a:endParaRPr lang="en-US" altLang="zh-CN" sz="1600" b="1" dirty="0">
              <a:latin typeface="+mn-ea"/>
              <a:cs typeface="+mn-ea"/>
            </a:endParaRPr>
          </a:p>
          <a:p>
            <a:pPr>
              <a:lnSpc>
                <a:spcPct val="150000"/>
              </a:lnSpc>
            </a:pPr>
            <a:r>
              <a:rPr lang="zh-CN" altLang="zh-CN" sz="1600" dirty="0">
                <a:latin typeface="+mn-ea"/>
                <a:cs typeface="+mn-ea"/>
              </a:rPr>
              <a:t>预期收益的变化所解释的收益方差的部分</a:t>
            </a:r>
            <a:r>
              <a:rPr lang="zh-CN" altLang="en-US" sz="1600" dirty="0">
                <a:latin typeface="+mn-ea"/>
                <a:cs typeface="+mn-ea"/>
              </a:rPr>
              <a:t>很小</a:t>
            </a:r>
            <a:r>
              <a:rPr lang="en-US" altLang="zh-CN" sz="1600" dirty="0">
                <a:latin typeface="+mn-ea"/>
                <a:cs typeface="+mn-ea"/>
              </a:rPr>
              <a:t>(</a:t>
            </a:r>
            <a:r>
              <a:rPr lang="zh-CN" altLang="zh-CN" sz="1600" dirty="0">
                <a:latin typeface="+mn-ea"/>
                <a:cs typeface="+mn-ea"/>
              </a:rPr>
              <a:t>个股不到</a:t>
            </a:r>
            <a:r>
              <a:rPr lang="en-US" altLang="zh-CN" sz="1600" dirty="0">
                <a:latin typeface="+mn-ea"/>
                <a:cs typeface="+mn-ea"/>
              </a:rPr>
              <a:t>1%)</a:t>
            </a:r>
            <a:r>
              <a:rPr lang="zh-CN" altLang="zh-CN" sz="1600" dirty="0">
                <a:latin typeface="+mn-ea"/>
                <a:cs typeface="+mn-ea"/>
              </a:rPr>
              <a:t>，以至于市场效率和恒定预期收益的假设通常被认为是一个很好的工作模型。</a:t>
            </a:r>
            <a:endParaRPr lang="zh-CN" altLang="en-US" sz="1600" dirty="0">
              <a:latin typeface="+mn-ea"/>
              <a:cs typeface="+mn-ea"/>
            </a:endParaRPr>
          </a:p>
        </p:txBody>
      </p:sp>
      <p:sp>
        <p:nvSpPr>
          <p:cNvPr id="14" name="iṧľíḋê"/>
          <p:cNvSpPr/>
          <p:nvPr/>
        </p:nvSpPr>
        <p:spPr bwMode="gray">
          <a:xfrm>
            <a:off x="287020" y="5194300"/>
            <a:ext cx="5605780" cy="1007745"/>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fontScale="72500" lnSpcReduction="20000"/>
          </a:bodyPr>
          <a:lstStyle/>
          <a:p>
            <a:pPr algn="just">
              <a:lnSpc>
                <a:spcPct val="130000"/>
              </a:lnSpc>
              <a:spcBef>
                <a:spcPct val="0"/>
              </a:spcBef>
            </a:pPr>
            <a:r>
              <a:rPr lang="zh-CN" altLang="en-US" sz="2200" dirty="0">
                <a:solidFill>
                  <a:schemeClr val="tx1">
                    <a:lumMod val="65000"/>
                    <a:lumOff val="35000"/>
                  </a:schemeClr>
                </a:solidFill>
                <a:latin typeface="+mn-ea"/>
                <a:cs typeface="+mn-ea"/>
                <a:sym typeface="Arial" panose="020B0604020202020204" pitchFamily="34" charset="0"/>
              </a:rPr>
              <a:t>证据</a:t>
            </a:r>
            <a:r>
              <a:rPr lang="en-US" altLang="zh-CN" sz="2200" dirty="0">
                <a:solidFill>
                  <a:schemeClr val="tx1">
                    <a:lumMod val="65000"/>
                    <a:lumOff val="35000"/>
                  </a:schemeClr>
                </a:solidFill>
                <a:latin typeface="+mn-ea"/>
                <a:cs typeface="+mn-ea"/>
                <a:sym typeface="Arial" panose="020B0604020202020204" pitchFamily="34" charset="0"/>
              </a:rPr>
              <a:t>3</a:t>
            </a:r>
            <a:r>
              <a:rPr lang="zh-CN" altLang="en-US" sz="2200" dirty="0">
                <a:solidFill>
                  <a:schemeClr val="tx1">
                    <a:lumMod val="65000"/>
                    <a:lumOff val="35000"/>
                  </a:schemeClr>
                </a:solidFill>
                <a:latin typeface="+mn-ea"/>
                <a:cs typeface="+mn-ea"/>
                <a:sym typeface="Arial" panose="020B0604020202020204" pitchFamily="34" charset="0"/>
              </a:rPr>
              <a:t>：</a:t>
            </a:r>
            <a:r>
              <a:rPr lang="en-US" altLang="zh-CN" sz="2200" dirty="0">
                <a:solidFill>
                  <a:schemeClr val="tx1">
                    <a:lumMod val="65000"/>
                    <a:lumOff val="35000"/>
                  </a:schemeClr>
                </a:solidFill>
                <a:latin typeface="+mn-ea"/>
                <a:cs typeface="+mn-ea"/>
              </a:rPr>
              <a:t>Lo</a:t>
            </a:r>
            <a:r>
              <a:rPr lang="zh-CN" altLang="zh-CN" sz="2200" dirty="0">
                <a:solidFill>
                  <a:schemeClr val="tx1">
                    <a:lumMod val="65000"/>
                    <a:lumOff val="35000"/>
                  </a:schemeClr>
                </a:solidFill>
                <a:latin typeface="+mn-ea"/>
                <a:cs typeface="+mn-ea"/>
              </a:rPr>
              <a:t>和</a:t>
            </a:r>
            <a:r>
              <a:rPr lang="en-US" altLang="zh-CN" sz="2200" dirty="0" err="1">
                <a:solidFill>
                  <a:schemeClr val="tx1">
                    <a:lumMod val="65000"/>
                    <a:lumOff val="35000"/>
                  </a:schemeClr>
                </a:solidFill>
                <a:latin typeface="+mn-ea"/>
                <a:cs typeface="+mn-ea"/>
              </a:rPr>
              <a:t>MacKinlay</a:t>
            </a:r>
            <a:r>
              <a:rPr lang="en-US" altLang="zh-CN" sz="2200" dirty="0">
                <a:solidFill>
                  <a:schemeClr val="tx1">
                    <a:lumMod val="65000"/>
                    <a:lumOff val="35000"/>
                  </a:schemeClr>
                </a:solidFill>
                <a:latin typeface="+mn-ea"/>
                <a:cs typeface="+mn-ea"/>
              </a:rPr>
              <a:t>(1988)</a:t>
            </a:r>
            <a:r>
              <a:rPr lang="zh-CN" altLang="zh-CN" sz="2200" dirty="0">
                <a:solidFill>
                  <a:schemeClr val="tx1">
                    <a:lumMod val="65000"/>
                    <a:lumOff val="35000"/>
                  </a:schemeClr>
                </a:solidFill>
                <a:latin typeface="+mn-ea"/>
                <a:cs typeface="+mn-ea"/>
              </a:rPr>
              <a:t>发现</a:t>
            </a:r>
            <a:r>
              <a:rPr lang="zh-CN" altLang="zh-CN" sz="2500" dirty="0">
                <a:solidFill>
                  <a:schemeClr val="tx1">
                    <a:lumMod val="65000"/>
                    <a:lumOff val="35000"/>
                  </a:schemeClr>
                </a:solidFill>
                <a:latin typeface="+mn-ea"/>
                <a:cs typeface="+mn-ea"/>
              </a:rPr>
              <a:t>，</a:t>
            </a:r>
            <a:r>
              <a:rPr lang="zh-CN" altLang="zh-CN" sz="2205" dirty="0">
                <a:solidFill>
                  <a:schemeClr val="tx1">
                    <a:lumMod val="65000"/>
                    <a:lumOff val="35000"/>
                  </a:schemeClr>
                </a:solidFill>
                <a:latin typeface="+mn-ea"/>
                <a:cs typeface="+mn-ea"/>
              </a:rPr>
              <a:t>根据</a:t>
            </a:r>
            <a:r>
              <a:rPr lang="zh-CN" altLang="zh-CN" sz="2200" dirty="0">
                <a:solidFill>
                  <a:schemeClr val="tx1">
                    <a:lumMod val="65000"/>
                    <a:lumOff val="35000"/>
                  </a:schemeClr>
                </a:solidFill>
                <a:latin typeface="+mn-ea"/>
                <a:cs typeface="+mn-ea"/>
              </a:rPr>
              <a:t>规模分组的纽交所股票</a:t>
            </a:r>
            <a:r>
              <a:rPr lang="zh-CN" altLang="zh-CN" sz="2200" b="1" dirty="0">
                <a:solidFill>
                  <a:schemeClr val="tx1">
                    <a:lumMod val="65000"/>
                    <a:lumOff val="35000"/>
                  </a:schemeClr>
                </a:solidFill>
                <a:latin typeface="+mn-ea"/>
                <a:cs typeface="+mn-ea"/>
              </a:rPr>
              <a:t>组合</a:t>
            </a:r>
            <a:r>
              <a:rPr lang="zh-CN" altLang="zh-CN" sz="2200" dirty="0">
                <a:solidFill>
                  <a:schemeClr val="tx1">
                    <a:lumMod val="65000"/>
                    <a:lumOff val="35000"/>
                  </a:schemeClr>
                </a:solidFill>
                <a:latin typeface="+mn-ea"/>
                <a:cs typeface="+mn-ea"/>
              </a:rPr>
              <a:t>的周收益表现出可靠的正自相关。小股组合的自相关性更强。</a:t>
            </a:r>
            <a:endParaRPr lang="zh-CN" altLang="en-US" sz="2200" dirty="0">
              <a:solidFill>
                <a:schemeClr val="tx1">
                  <a:lumMod val="65000"/>
                  <a:lumOff val="35000"/>
                </a:schemeClr>
              </a:solidFill>
              <a:latin typeface="+mn-ea"/>
              <a:cs typeface="+mn-ea"/>
              <a:sym typeface="Arial" panose="020B0604020202020204" pitchFamily="34" charset="0"/>
            </a:endParaRPr>
          </a:p>
        </p:txBody>
      </p:sp>
      <p:sp>
        <p:nvSpPr>
          <p:cNvPr id="17" name="矩形: 圆角 16"/>
          <p:cNvSpPr/>
          <p:nvPr/>
        </p:nvSpPr>
        <p:spPr>
          <a:xfrm>
            <a:off x="6694170" y="3896360"/>
            <a:ext cx="5097780" cy="1979295"/>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6929755" y="4025265"/>
            <a:ext cx="4669790" cy="1568450"/>
          </a:xfrm>
          <a:prstGeom prst="rect">
            <a:avLst/>
          </a:prstGeom>
          <a:noFill/>
        </p:spPr>
        <p:txBody>
          <a:bodyPr wrap="square">
            <a:spAutoFit/>
          </a:bodyPr>
          <a:lstStyle/>
          <a:p>
            <a:pPr>
              <a:lnSpc>
                <a:spcPct val="150000"/>
              </a:lnSpc>
            </a:pPr>
            <a:r>
              <a:rPr lang="zh-CN" altLang="zh-CN" sz="1600" b="1" dirty="0">
                <a:latin typeface="+mn-ea"/>
                <a:cs typeface="+mn-ea"/>
              </a:rPr>
              <a:t>一结果部分是由于非同步交易效应</a:t>
            </a:r>
            <a:r>
              <a:rPr lang="en-US" altLang="zh-CN" sz="1600" b="1" dirty="0">
                <a:latin typeface="+mn-ea"/>
                <a:cs typeface="+mn-ea"/>
              </a:rPr>
              <a:t>(Fisher 1966)</a:t>
            </a:r>
            <a:endParaRPr lang="en-US" altLang="zh-CN" sz="1600" b="1" dirty="0">
              <a:latin typeface="+mn-ea"/>
              <a:cs typeface="+mn-ea"/>
            </a:endParaRPr>
          </a:p>
          <a:p>
            <a:pPr>
              <a:lnSpc>
                <a:spcPct val="150000"/>
              </a:lnSpc>
            </a:pPr>
            <a:r>
              <a:rPr lang="en-US" altLang="zh-CN" sz="1600" dirty="0">
                <a:latin typeface="+mn-ea"/>
                <a:cs typeface="+mn-ea"/>
              </a:rPr>
              <a:t>Fisher</a:t>
            </a:r>
            <a:r>
              <a:rPr lang="zh-CN" altLang="zh-CN" sz="1600" dirty="0">
                <a:latin typeface="+mn-ea"/>
                <a:cs typeface="+mn-ea"/>
              </a:rPr>
              <a:t>强调，由投资组合中证券的</a:t>
            </a:r>
            <a:r>
              <a:rPr lang="zh-CN" altLang="zh-CN" sz="1600" b="1" dirty="0">
                <a:latin typeface="+mn-ea"/>
                <a:cs typeface="+mn-ea"/>
              </a:rPr>
              <a:t>非同步收盘交易</a:t>
            </a:r>
            <a:r>
              <a:rPr lang="zh-CN" altLang="zh-CN" sz="1600" dirty="0">
                <a:latin typeface="+mn-ea"/>
                <a:cs typeface="+mn-ea"/>
              </a:rPr>
              <a:t>引起的投资组合收益的</a:t>
            </a:r>
            <a:r>
              <a:rPr lang="zh-CN" altLang="zh-CN" sz="1600" b="1" dirty="0">
                <a:latin typeface="+mn-ea"/>
                <a:cs typeface="+mn-ea"/>
              </a:rPr>
              <a:t>虚假正自相关</a:t>
            </a:r>
            <a:r>
              <a:rPr lang="en-US" altLang="zh-CN" sz="1600" b="1" dirty="0">
                <a:latin typeface="+mn-ea"/>
                <a:cs typeface="+mn-ea"/>
              </a:rPr>
              <a:t> </a:t>
            </a:r>
            <a:r>
              <a:rPr lang="zh-CN" altLang="zh-CN" sz="1600" dirty="0">
                <a:latin typeface="+mn-ea"/>
                <a:cs typeface="+mn-ea"/>
              </a:rPr>
              <a:t>，可能对倾向于小型股票的投资组合更为重要</a:t>
            </a:r>
            <a:r>
              <a:rPr lang="zh-CN" altLang="en-US" sz="1600" dirty="0">
                <a:latin typeface="+mn-ea"/>
                <a:cs typeface="+mn-ea"/>
              </a:rPr>
              <a:t>。</a:t>
            </a:r>
            <a:endParaRPr lang="zh-CN" altLang="zh-CN" sz="1600" dirty="0">
              <a:latin typeface="+mn-ea"/>
              <a:cs typeface="+mn-ea"/>
            </a:endParaRPr>
          </a:p>
        </p:txBody>
      </p:sp>
      <p:cxnSp>
        <p:nvCxnSpPr>
          <p:cNvPr id="29" name="连接符: 肘形 28"/>
          <p:cNvCxnSpPr>
            <a:stCxn id="9" idx="3"/>
            <a:endCxn id="11" idx="1"/>
          </p:cNvCxnSpPr>
          <p:nvPr/>
        </p:nvCxnSpPr>
        <p:spPr>
          <a:xfrm flipV="1">
            <a:off x="5934710" y="2640965"/>
            <a:ext cx="759460" cy="828675"/>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1" name="连接符: 肘形 30"/>
          <p:cNvCxnSpPr>
            <a:stCxn id="10" idx="3"/>
            <a:endCxn id="11" idx="1"/>
          </p:cNvCxnSpPr>
          <p:nvPr/>
        </p:nvCxnSpPr>
        <p:spPr>
          <a:xfrm flipV="1">
            <a:off x="5934710" y="2640965"/>
            <a:ext cx="759460" cy="1958975"/>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5" name="连接符: 肘形 34"/>
          <p:cNvCxnSpPr>
            <a:stCxn id="14" idx="3"/>
            <a:endCxn id="17" idx="1"/>
          </p:cNvCxnSpPr>
          <p:nvPr/>
        </p:nvCxnSpPr>
        <p:spPr>
          <a:xfrm flipV="1">
            <a:off x="5892800" y="4886325"/>
            <a:ext cx="801370" cy="812165"/>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5" name="标题 4"/>
          <p:cNvSpPr>
            <a:spLocks noGrp="1"/>
          </p:cNvSpPr>
          <p:nvPr>
            <p:ph type="title"/>
          </p:nvPr>
        </p:nvSpPr>
        <p:spPr/>
        <p:txBody>
          <a:bodyPr/>
          <a:lstStyle/>
          <a:p>
            <a:r>
              <a:rPr lang="en-US" altLang="zh-CN">
                <a:sym typeface="Arial" panose="020B0604020202020204" pitchFamily="34" charset="0"/>
              </a:rPr>
              <a:t>A.1.Past Returns:Short-Horizon Returns</a:t>
            </a:r>
            <a:endParaRPr lang="zh-CN" altLang="en-US"/>
          </a:p>
        </p:txBody>
      </p:sp>
      <p:sp>
        <p:nvSpPr>
          <p:cNvPr id="6" name="Shape 1794"/>
          <p:cNvSpPr/>
          <p:nvPr>
            <p:custDataLst>
              <p:tags r:id="rId1"/>
            </p:custDataLst>
          </p:nvPr>
        </p:nvSpPr>
        <p:spPr>
          <a:xfrm>
            <a:off x="548640" y="1595120"/>
            <a:ext cx="5104130" cy="11798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A1</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（早期证据）：每日、每周和每月的回报</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gn="ctr">
              <a:lnSpc>
                <a:spcPct val="150000"/>
              </a:lnSpc>
              <a:spcBef>
                <a:spcPts val="600"/>
              </a:spcBef>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可以从过去的回报中预测出来</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标题 7"/>
          <p:cNvSpPr>
            <a:spLocks noGrp="1"/>
          </p:cNvSpPr>
          <p:nvPr>
            <p:custDataLst>
              <p:tags r:id="rId2"/>
            </p:custDataLst>
          </p:nvPr>
        </p:nvSpPr>
        <p:spPr>
          <a:xfrm>
            <a:off x="1733550" y="909955"/>
            <a:ext cx="241871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a:sym typeface="Arial" panose="020B0604020202020204" pitchFamily="34" charset="0"/>
              </a:rPr>
              <a:t>有效市场的挑战</a:t>
            </a:r>
            <a:endParaRPr lang="zh-CN" altLang="en-US" dirty="0">
              <a:sym typeface="Arial" panose="020B0604020202020204" pitchFamily="34" charset="0"/>
            </a:endParaRPr>
          </a:p>
        </p:txBody>
      </p:sp>
      <p:sp>
        <p:nvSpPr>
          <p:cNvPr id="15" name="标题 7"/>
          <p:cNvSpPr txBox="1"/>
          <p:nvPr>
            <p:custDataLst>
              <p:tags r:id="rId3"/>
            </p:custDataLst>
          </p:nvPr>
        </p:nvSpPr>
        <p:spPr>
          <a:xfrm>
            <a:off x="7818120" y="902970"/>
            <a:ext cx="242760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sym typeface="Arial" panose="020B0604020202020204" pitchFamily="34" charset="0"/>
              </a:rPr>
              <a:t>Fama</a:t>
            </a:r>
            <a:r>
              <a:rPr dirty="0">
                <a:sym typeface="Arial" panose="020B0604020202020204" pitchFamily="34" charset="0"/>
              </a:rPr>
              <a:t>的解释</a:t>
            </a:r>
            <a:endParaRPr dirty="0">
              <a:sym typeface="Arial" panose="020B0604020202020204" pitchFamily="34" charset="0"/>
            </a:endParaRPr>
          </a:p>
        </p:txBody>
      </p:sp>
      <p:sp>
        <p:nvSpPr>
          <p:cNvPr id="16" name="矩形 15"/>
          <p:cNvSpPr/>
          <p:nvPr>
            <p:custDataLst>
              <p:tags r:id="rId4"/>
            </p:custDataLst>
          </p:nvPr>
        </p:nvSpPr>
        <p:spPr>
          <a:xfrm>
            <a:off x="5529836" y="683260"/>
            <a:ext cx="954107" cy="923330"/>
          </a:xfrm>
          <a:prstGeom prst="rect">
            <a:avLst/>
          </a:prstGeom>
          <a:noFill/>
        </p:spPr>
        <p:txBody>
          <a:bodyPr wrap="none" lIns="91440" tIns="45720" rIns="91440" bIns="45720">
            <a:spAutoFit/>
          </a:bodyPr>
          <a:lstStyle/>
          <a:p>
            <a:pPr algn="ctr"/>
            <a:r>
              <a:rPr lang="en-US" altLang="zh-CN"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vs</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7" name="Shape 1794"/>
          <p:cNvSpPr/>
          <p:nvPr/>
        </p:nvSpPr>
        <p:spPr>
          <a:xfrm>
            <a:off x="548640" y="1595120"/>
            <a:ext cx="5104130" cy="11798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A1</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（续）：每日、每周和每月的回报</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gn="ctr">
              <a:lnSpc>
                <a:spcPct val="150000"/>
              </a:lnSpc>
              <a:spcBef>
                <a:spcPts val="600"/>
              </a:spcBef>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可以从过去的回报中预测出来</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iṧľíḋê"/>
          <p:cNvSpPr/>
          <p:nvPr/>
        </p:nvSpPr>
        <p:spPr bwMode="gray">
          <a:xfrm>
            <a:off x="329243" y="3061784"/>
            <a:ext cx="5605508" cy="1298736"/>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4</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Conrad</a:t>
            </a:r>
            <a:r>
              <a:rPr lang="zh-CN" altLang="en-US" sz="1600" dirty="0">
                <a:solidFill>
                  <a:schemeClr val="tx1">
                    <a:lumMod val="65000"/>
                    <a:lumOff val="35000"/>
                  </a:schemeClr>
                </a:solidFill>
                <a:latin typeface="+mn-ea"/>
                <a:cs typeface="+mn-ea"/>
                <a:sym typeface="Arial" panose="020B0604020202020204" pitchFamily="34" charset="0"/>
              </a:rPr>
              <a:t>和</a:t>
            </a:r>
            <a:r>
              <a:rPr lang="en-US" altLang="zh-CN" sz="1600" dirty="0">
                <a:solidFill>
                  <a:schemeClr val="tx1">
                    <a:lumMod val="65000"/>
                    <a:lumOff val="35000"/>
                  </a:schemeClr>
                </a:solidFill>
                <a:latin typeface="+mn-ea"/>
                <a:cs typeface="+mn-ea"/>
                <a:sym typeface="Arial" panose="020B0604020202020204" pitchFamily="34" charset="0"/>
              </a:rPr>
              <a:t>Kaul(1988)</a:t>
            </a:r>
            <a:r>
              <a:rPr lang="zh-CN" altLang="en-US" sz="1600" dirty="0">
                <a:solidFill>
                  <a:schemeClr val="tx1">
                    <a:lumMod val="65000"/>
                    <a:lumOff val="35000"/>
                  </a:schemeClr>
                </a:solidFill>
                <a:latin typeface="+mn-ea"/>
                <a:cs typeface="+mn-ea"/>
                <a:sym typeface="Arial" panose="020B0604020202020204" pitchFamily="34" charset="0"/>
              </a:rPr>
              <a:t>研究了在两个周三交易的股票规模分组投资组合的</a:t>
            </a:r>
            <a:r>
              <a:rPr lang="zh-CN" altLang="en-US" sz="1600" b="1" dirty="0">
                <a:solidFill>
                  <a:schemeClr val="tx1">
                    <a:lumMod val="65000"/>
                    <a:lumOff val="35000"/>
                  </a:schemeClr>
                </a:solidFill>
                <a:latin typeface="+mn-ea"/>
                <a:cs typeface="+mn-ea"/>
                <a:sym typeface="Arial" panose="020B0604020202020204" pitchFamily="34" charset="0"/>
              </a:rPr>
              <a:t>周三至周三收益的自相关性。</a:t>
            </a:r>
            <a:r>
              <a:rPr lang="zh-CN" altLang="en-US" sz="1600" dirty="0">
                <a:solidFill>
                  <a:schemeClr val="tx1">
                    <a:lumMod val="65000"/>
                    <a:lumOff val="35000"/>
                  </a:schemeClr>
                </a:solidFill>
                <a:latin typeface="+mn-ea"/>
                <a:cs typeface="+mn-ea"/>
                <a:sym typeface="Arial" panose="020B0604020202020204" pitchFamily="34" charset="0"/>
              </a:rPr>
              <a:t>发现周收益是正自相关的，对于小型股票的投资组合更是如此。</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0" name="iṧľíḋê"/>
          <p:cNvSpPr/>
          <p:nvPr/>
        </p:nvSpPr>
        <p:spPr bwMode="gray">
          <a:xfrm>
            <a:off x="329244" y="4582012"/>
            <a:ext cx="5605507" cy="1609853"/>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5</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French and Roll(1986)</a:t>
            </a:r>
            <a:r>
              <a:rPr lang="zh-CN" altLang="en-US" sz="1600" dirty="0">
                <a:solidFill>
                  <a:schemeClr val="tx1">
                    <a:lumMod val="65000"/>
                    <a:lumOff val="35000"/>
                  </a:schemeClr>
                </a:solidFill>
                <a:latin typeface="+mn-ea"/>
                <a:cs typeface="+mn-ea"/>
                <a:sym typeface="Arial" panose="020B0604020202020204" pitchFamily="34" charset="0"/>
              </a:rPr>
              <a:t>证明，市场开放时，股票价格变化更大 。按小时计算，交易时段价格变动的差异是周末非交易时段的</a:t>
            </a:r>
            <a:r>
              <a:rPr lang="en-US" altLang="zh-CN" sz="1600" dirty="0">
                <a:solidFill>
                  <a:schemeClr val="tx1">
                    <a:lumMod val="65000"/>
                    <a:lumOff val="35000"/>
                  </a:schemeClr>
                </a:solidFill>
                <a:latin typeface="+mn-ea"/>
                <a:cs typeface="+mn-ea"/>
                <a:sym typeface="Arial" panose="020B0604020202020204" pitchFamily="34" charset="0"/>
              </a:rPr>
              <a:t>72</a:t>
            </a:r>
            <a:r>
              <a:rPr lang="zh-CN" altLang="en-US" sz="1600" dirty="0">
                <a:solidFill>
                  <a:schemeClr val="tx1">
                    <a:lumMod val="65000"/>
                    <a:lumOff val="35000"/>
                  </a:schemeClr>
                </a:solidFill>
                <a:latin typeface="+mn-ea"/>
                <a:cs typeface="+mn-ea"/>
                <a:sym typeface="Arial" panose="020B0604020202020204" pitchFamily="34" charset="0"/>
              </a:rPr>
              <a:t>倍。同样，交易时间内的小时方差是交易周内隔夜非交易小时方差的</a:t>
            </a:r>
            <a:r>
              <a:rPr lang="en-US" altLang="zh-CN" sz="1600" dirty="0">
                <a:solidFill>
                  <a:schemeClr val="tx1">
                    <a:lumMod val="65000"/>
                    <a:lumOff val="35000"/>
                  </a:schemeClr>
                </a:solidFill>
                <a:latin typeface="+mn-ea"/>
                <a:cs typeface="+mn-ea"/>
                <a:sym typeface="Arial" panose="020B0604020202020204" pitchFamily="34" charset="0"/>
              </a:rPr>
              <a:t>13</a:t>
            </a:r>
            <a:r>
              <a:rPr lang="zh-CN" altLang="en-US" sz="1600" dirty="0">
                <a:solidFill>
                  <a:schemeClr val="tx1">
                    <a:lumMod val="65000"/>
                    <a:lumOff val="35000"/>
                  </a:schemeClr>
                </a:solidFill>
                <a:latin typeface="+mn-ea"/>
                <a:cs typeface="+mn-ea"/>
                <a:sym typeface="Arial" panose="020B0604020202020204" pitchFamily="34" charset="0"/>
              </a:rPr>
              <a:t>倍。</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1" name="矩形: 圆角 10"/>
          <p:cNvSpPr/>
          <p:nvPr/>
        </p:nvSpPr>
        <p:spPr>
          <a:xfrm>
            <a:off x="6637020" y="1463040"/>
            <a:ext cx="5111750" cy="2716530"/>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6834505" y="1463675"/>
            <a:ext cx="4800600" cy="2676525"/>
          </a:xfrm>
          <a:prstGeom prst="rect">
            <a:avLst/>
          </a:prstGeom>
          <a:noFill/>
        </p:spPr>
        <p:txBody>
          <a:bodyPr wrap="square">
            <a:spAutoFit/>
          </a:bodyPr>
          <a:lstStyle/>
          <a:p>
            <a:pPr>
              <a:lnSpc>
                <a:spcPct val="150000"/>
              </a:lnSpc>
            </a:pPr>
            <a:r>
              <a:rPr lang="zh-CN" altLang="zh-CN" sz="1600" b="1" dirty="0">
                <a:latin typeface="+mn-ea"/>
                <a:cs typeface="+mn-ea"/>
              </a:rPr>
              <a:t>交易时间内价格变化的较高方差部分是临时性的，这是投资者进行噪音交易的结果</a:t>
            </a:r>
            <a:endParaRPr lang="en-US" altLang="zh-CN" sz="1600" b="1" dirty="0">
              <a:latin typeface="+mn-ea"/>
              <a:cs typeface="+mn-ea"/>
            </a:endParaRPr>
          </a:p>
          <a:p>
            <a:pPr>
              <a:lnSpc>
                <a:spcPct val="150000"/>
              </a:lnSpc>
            </a:pPr>
            <a:r>
              <a:rPr lang="zh-CN" altLang="zh-CN" sz="1600" dirty="0">
                <a:latin typeface="+mn-ea"/>
                <a:cs typeface="+mn-ea"/>
              </a:rPr>
              <a:t>在这一假设下，噪声交易导致的定价误差最终被逆转，这导致日收益呈</a:t>
            </a:r>
            <a:r>
              <a:rPr lang="zh-CN" altLang="zh-CN" sz="1600" b="1" dirty="0">
                <a:latin typeface="+mn-ea"/>
                <a:cs typeface="+mn-ea"/>
              </a:rPr>
              <a:t>负自相关</a:t>
            </a:r>
            <a:r>
              <a:rPr lang="zh-CN" altLang="zh-CN" sz="1600" dirty="0">
                <a:latin typeface="+mn-ea"/>
                <a:cs typeface="+mn-ea"/>
              </a:rPr>
              <a:t>。</a:t>
            </a:r>
            <a:r>
              <a:rPr lang="en-US" altLang="zh-CN" sz="1600" dirty="0">
                <a:latin typeface="+mn-ea"/>
                <a:cs typeface="+mn-ea"/>
              </a:rPr>
              <a:t> French</a:t>
            </a:r>
            <a:r>
              <a:rPr lang="zh-CN" altLang="zh-CN" sz="1600" dirty="0">
                <a:latin typeface="+mn-ea"/>
                <a:cs typeface="+mn-ea"/>
              </a:rPr>
              <a:t>和</a:t>
            </a:r>
            <a:r>
              <a:rPr lang="en-US" altLang="zh-CN" sz="1600" dirty="0">
                <a:latin typeface="+mn-ea"/>
                <a:cs typeface="+mn-ea"/>
              </a:rPr>
              <a:t>Roll</a:t>
            </a:r>
            <a:r>
              <a:rPr lang="zh-CN" altLang="zh-CN" sz="1600" dirty="0">
                <a:latin typeface="+mn-ea"/>
                <a:cs typeface="+mn-ea"/>
              </a:rPr>
              <a:t>发现较大的纽交所公司</a:t>
            </a:r>
            <a:r>
              <a:rPr lang="en-US" altLang="zh-CN" sz="1600" dirty="0">
                <a:latin typeface="+mn-ea"/>
                <a:cs typeface="+mn-ea"/>
              </a:rPr>
              <a:t>(</a:t>
            </a:r>
            <a:r>
              <a:rPr lang="zh-CN" altLang="zh-CN" sz="1600" dirty="0">
                <a:latin typeface="+mn-ea"/>
                <a:cs typeface="+mn-ea"/>
              </a:rPr>
              <a:t>前五分之三</a:t>
            </a:r>
            <a:r>
              <a:rPr lang="en-US" altLang="zh-CN" sz="1600" dirty="0">
                <a:latin typeface="+mn-ea"/>
                <a:cs typeface="+mn-ea"/>
              </a:rPr>
              <a:t>)</a:t>
            </a:r>
            <a:r>
              <a:rPr lang="zh-CN" altLang="zh-CN" sz="1600" dirty="0">
                <a:latin typeface="+mn-ea"/>
                <a:cs typeface="+mn-ea"/>
              </a:rPr>
              <a:t>个股的日收益的一阶自相关性是正的</a:t>
            </a:r>
            <a:r>
              <a:rPr lang="en-US" altLang="zh-CN" sz="1600" dirty="0">
                <a:latin typeface="+mn-ea"/>
                <a:cs typeface="+mn-ea"/>
              </a:rPr>
              <a:t> </a:t>
            </a:r>
            <a:r>
              <a:rPr lang="zh-CN" altLang="zh-CN" sz="1600" dirty="0">
                <a:latin typeface="+mn-ea"/>
                <a:cs typeface="+mn-ea"/>
              </a:rPr>
              <a:t>。</a:t>
            </a:r>
            <a:r>
              <a:rPr lang="zh-CN" altLang="en-US" sz="1600" dirty="0">
                <a:latin typeface="+mn-ea"/>
                <a:cs typeface="+mn-ea"/>
              </a:rPr>
              <a:t>而对于</a:t>
            </a:r>
            <a:r>
              <a:rPr lang="zh-CN" altLang="en-US" sz="1600" b="1" dirty="0">
                <a:latin typeface="+mn-ea"/>
                <a:cs typeface="+mn-ea"/>
              </a:rPr>
              <a:t>较小的公司</a:t>
            </a:r>
            <a:r>
              <a:rPr lang="zh-CN" altLang="zh-CN" sz="1600" b="1" dirty="0">
                <a:latin typeface="+mn-ea"/>
                <a:cs typeface="+mn-ea"/>
              </a:rPr>
              <a:t>，个股日收益的自相关关系确实为负。 </a:t>
            </a:r>
            <a:r>
              <a:rPr lang="en-US" altLang="zh-CN" sz="1600" b="1" dirty="0">
                <a:latin typeface="+mn-ea"/>
                <a:cs typeface="+mn-ea"/>
              </a:rPr>
              <a:t> </a:t>
            </a:r>
            <a:endParaRPr lang="zh-CN" altLang="zh-CN" sz="1600" b="1" dirty="0">
              <a:latin typeface="+mn-ea"/>
              <a:cs typeface="+mn-ea"/>
            </a:endParaRPr>
          </a:p>
        </p:txBody>
      </p:sp>
      <p:sp>
        <p:nvSpPr>
          <p:cNvPr id="17" name="矩形: 圆角 16"/>
          <p:cNvSpPr/>
          <p:nvPr/>
        </p:nvSpPr>
        <p:spPr>
          <a:xfrm>
            <a:off x="6637020" y="4347845"/>
            <a:ext cx="5111750" cy="2062480"/>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6834505" y="4372610"/>
            <a:ext cx="4784090" cy="1938020"/>
          </a:xfrm>
          <a:prstGeom prst="rect">
            <a:avLst/>
          </a:prstGeom>
          <a:noFill/>
        </p:spPr>
        <p:txBody>
          <a:bodyPr wrap="square">
            <a:spAutoFit/>
          </a:bodyPr>
          <a:lstStyle/>
          <a:p>
            <a:pPr>
              <a:lnSpc>
                <a:spcPct val="150000"/>
              </a:lnSpc>
            </a:pPr>
            <a:r>
              <a:rPr lang="zh-CN" altLang="zh-CN" sz="1600" b="1" dirty="0">
                <a:latin typeface="+mn-ea"/>
                <a:cs typeface="+mn-ea"/>
              </a:rPr>
              <a:t>噪音交易引起的暂时性价格波动只会在较长时间内消散</a:t>
            </a:r>
            <a:endParaRPr lang="en-US" altLang="zh-CN" sz="1600" b="1" dirty="0">
              <a:latin typeface="+mn-ea"/>
              <a:cs typeface="+mn-ea"/>
            </a:endParaRPr>
          </a:p>
          <a:p>
            <a:pPr>
              <a:lnSpc>
                <a:spcPct val="150000"/>
              </a:lnSpc>
            </a:pPr>
            <a:r>
              <a:rPr lang="en-US" altLang="zh-CN" sz="1600" dirty="0">
                <a:latin typeface="+mn-ea"/>
                <a:cs typeface="+mn-ea"/>
              </a:rPr>
              <a:t>French</a:t>
            </a:r>
            <a:r>
              <a:rPr lang="zh-CN" altLang="zh-CN" sz="1600" dirty="0">
                <a:latin typeface="+mn-ea"/>
                <a:cs typeface="+mn-ea"/>
              </a:rPr>
              <a:t>和</a:t>
            </a:r>
            <a:r>
              <a:rPr lang="en-US" altLang="zh-CN" sz="1600" dirty="0">
                <a:latin typeface="+mn-ea"/>
                <a:cs typeface="+mn-ea"/>
              </a:rPr>
              <a:t>Roll</a:t>
            </a:r>
            <a:r>
              <a:rPr lang="zh-CN" altLang="zh-CN" sz="1600" dirty="0">
                <a:latin typeface="+mn-ea"/>
                <a:cs typeface="+mn-ea"/>
              </a:rPr>
              <a:t>检验了个股</a:t>
            </a:r>
            <a:r>
              <a:rPr lang="en-US" altLang="zh-CN" sz="1600" dirty="0">
                <a:latin typeface="+mn-ea"/>
                <a:cs typeface="+mn-ea"/>
              </a:rPr>
              <a:t>N</a:t>
            </a:r>
            <a:r>
              <a:rPr lang="zh-CN" altLang="zh-CN" sz="1600" dirty="0">
                <a:latin typeface="+mn-ea"/>
                <a:cs typeface="+mn-ea"/>
              </a:rPr>
              <a:t>期收益方差与日收益方差的比值，</a:t>
            </a:r>
            <a:r>
              <a:rPr lang="en-US" altLang="zh-CN" sz="1600" dirty="0">
                <a:latin typeface="+mn-ea"/>
                <a:cs typeface="+mn-ea"/>
              </a:rPr>
              <a:t>N</a:t>
            </a:r>
            <a:r>
              <a:rPr lang="zh-CN" altLang="zh-CN" sz="1600" dirty="0">
                <a:latin typeface="+mn-ea"/>
                <a:cs typeface="+mn-ea"/>
              </a:rPr>
              <a:t>为</a:t>
            </a:r>
            <a:r>
              <a:rPr lang="en-US" altLang="zh-CN" sz="1600" dirty="0">
                <a:latin typeface="+mn-ea"/>
                <a:cs typeface="+mn-ea"/>
              </a:rPr>
              <a:t>2</a:t>
            </a:r>
            <a:r>
              <a:rPr lang="zh-CN" altLang="zh-CN" sz="1600" dirty="0">
                <a:latin typeface="+mn-ea"/>
                <a:cs typeface="+mn-ea"/>
              </a:rPr>
              <a:t>天至</a:t>
            </a:r>
            <a:r>
              <a:rPr lang="en-US" altLang="zh-CN" sz="1600" dirty="0">
                <a:latin typeface="+mn-ea"/>
                <a:cs typeface="+mn-ea"/>
              </a:rPr>
              <a:t>6</a:t>
            </a:r>
            <a:r>
              <a:rPr lang="zh-CN" altLang="zh-CN" sz="1600" dirty="0">
                <a:latin typeface="+mn-ea"/>
                <a:cs typeface="+mn-ea"/>
              </a:rPr>
              <a:t>个月。除纽交所股票中最大的五分位数外，方差比小于</a:t>
            </a:r>
            <a:r>
              <a:rPr lang="en-US" altLang="zh-CN" sz="1600" dirty="0">
                <a:latin typeface="+mn-ea"/>
                <a:cs typeface="+mn-ea"/>
              </a:rPr>
              <a:t>1</a:t>
            </a:r>
            <a:r>
              <a:rPr lang="zh-CN" altLang="zh-CN" sz="1600" dirty="0">
                <a:latin typeface="+mn-ea"/>
                <a:cs typeface="+mn-ea"/>
              </a:rPr>
              <a:t>的标准差均大于</a:t>
            </a:r>
            <a:r>
              <a:rPr lang="en-US" altLang="zh-CN" sz="1600" dirty="0">
                <a:latin typeface="+mn-ea"/>
                <a:cs typeface="+mn-ea"/>
              </a:rPr>
              <a:t>2</a:t>
            </a:r>
            <a:r>
              <a:rPr lang="zh-CN" altLang="zh-CN" sz="1600" dirty="0">
                <a:latin typeface="+mn-ea"/>
                <a:cs typeface="+mn-ea"/>
              </a:rPr>
              <a:t>。</a:t>
            </a:r>
            <a:r>
              <a:rPr lang="en-US" altLang="zh-CN" sz="1600" dirty="0">
                <a:latin typeface="+mn-ea"/>
                <a:cs typeface="+mn-ea"/>
              </a:rPr>
              <a:t> </a:t>
            </a:r>
            <a:endParaRPr lang="zh-CN" altLang="zh-CN" sz="1600" dirty="0">
              <a:latin typeface="+mn-ea"/>
              <a:cs typeface="+mn-ea"/>
            </a:endParaRPr>
          </a:p>
        </p:txBody>
      </p:sp>
      <p:sp>
        <p:nvSpPr>
          <p:cNvPr id="5" name="标题 4"/>
          <p:cNvSpPr>
            <a:spLocks noGrp="1"/>
          </p:cNvSpPr>
          <p:nvPr>
            <p:ph type="title"/>
          </p:nvPr>
        </p:nvSpPr>
        <p:spPr>
          <a:xfrm>
            <a:off x="443230" y="243840"/>
            <a:ext cx="6790055" cy="617220"/>
          </a:xfrm>
        </p:spPr>
        <p:txBody>
          <a:bodyPr>
            <a:normAutofit/>
          </a:bodyPr>
          <a:lstStyle/>
          <a:p>
            <a:r>
              <a:rPr lang="en-US" altLang="zh-CN">
                <a:sym typeface="Arial" panose="020B0604020202020204" pitchFamily="34" charset="0"/>
              </a:rPr>
              <a:t>A.1.Past Returns:Short-Horizon Returns</a:t>
            </a:r>
            <a:endParaRPr lang="en-US" altLang="zh-CN">
              <a:sym typeface="Arial" panose="020B0604020202020204" pitchFamily="34" charset="0"/>
            </a:endParaRPr>
          </a:p>
        </p:txBody>
      </p:sp>
      <p:sp>
        <p:nvSpPr>
          <p:cNvPr id="12" name="标题 7"/>
          <p:cNvSpPr>
            <a:spLocks noGrp="1"/>
          </p:cNvSpPr>
          <p:nvPr>
            <p:custDataLst>
              <p:tags r:id="rId1"/>
            </p:custDataLst>
          </p:nvPr>
        </p:nvSpPr>
        <p:spPr>
          <a:xfrm>
            <a:off x="1733550" y="909955"/>
            <a:ext cx="241871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a:sym typeface="Arial" panose="020B0604020202020204" pitchFamily="34" charset="0"/>
              </a:rPr>
              <a:t>有效市场的挑战</a:t>
            </a:r>
            <a:endParaRPr lang="zh-CN" altLang="en-US" dirty="0">
              <a:sym typeface="Arial" panose="020B0604020202020204" pitchFamily="34" charset="0"/>
            </a:endParaRPr>
          </a:p>
        </p:txBody>
      </p:sp>
      <p:sp>
        <p:nvSpPr>
          <p:cNvPr id="15" name="标题 7"/>
          <p:cNvSpPr txBox="1"/>
          <p:nvPr>
            <p:custDataLst>
              <p:tags r:id="rId2"/>
            </p:custDataLst>
          </p:nvPr>
        </p:nvSpPr>
        <p:spPr>
          <a:xfrm>
            <a:off x="7818120" y="902970"/>
            <a:ext cx="242760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sym typeface="Arial" panose="020B0604020202020204" pitchFamily="34" charset="0"/>
              </a:rPr>
              <a:t>Fama</a:t>
            </a:r>
            <a:r>
              <a:rPr dirty="0">
                <a:sym typeface="Arial" panose="020B0604020202020204" pitchFamily="34" charset="0"/>
              </a:rPr>
              <a:t>的解释</a:t>
            </a:r>
            <a:endParaRPr dirty="0">
              <a:sym typeface="Arial" panose="020B0604020202020204" pitchFamily="34" charset="0"/>
            </a:endParaRPr>
          </a:p>
        </p:txBody>
      </p:sp>
      <p:sp>
        <p:nvSpPr>
          <p:cNvPr id="16" name="矩形 15"/>
          <p:cNvSpPr/>
          <p:nvPr>
            <p:custDataLst>
              <p:tags r:id="rId3"/>
            </p:custDataLst>
          </p:nvPr>
        </p:nvSpPr>
        <p:spPr>
          <a:xfrm>
            <a:off x="5529836" y="683260"/>
            <a:ext cx="954107" cy="923330"/>
          </a:xfrm>
          <a:prstGeom prst="rect">
            <a:avLst/>
          </a:prstGeom>
          <a:noFill/>
        </p:spPr>
        <p:txBody>
          <a:bodyPr wrap="none" lIns="91440" tIns="45720" rIns="91440" bIns="45720">
            <a:spAutoFit/>
          </a:bodyPr>
          <a:lstStyle/>
          <a:p>
            <a:pPr algn="ctr"/>
            <a:r>
              <a:rPr lang="en-US" altLang="zh-CN"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vs</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7" name="Shape 1794"/>
          <p:cNvSpPr/>
          <p:nvPr/>
        </p:nvSpPr>
        <p:spPr>
          <a:xfrm>
            <a:off x="4231597" y="866458"/>
            <a:ext cx="5104130" cy="94742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A1</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（续）：每日、每周和每月的回报</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gn="ctr">
              <a:lnSpc>
                <a:spcPct val="150000"/>
              </a:lnSpc>
              <a:spcBef>
                <a:spcPts val="600"/>
              </a:spcBef>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可以从过去的回报中预测出来</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矩形: 圆角 10"/>
          <p:cNvSpPr/>
          <p:nvPr/>
        </p:nvSpPr>
        <p:spPr>
          <a:xfrm>
            <a:off x="954410" y="1892867"/>
            <a:ext cx="10365167" cy="4501486"/>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237540" y="2648535"/>
            <a:ext cx="9716919" cy="4111510"/>
          </a:xfrm>
          <a:prstGeom prst="rect">
            <a:avLst/>
          </a:prstGeom>
          <a:noFill/>
        </p:spPr>
        <p:txBody>
          <a:bodyPr wrap="square">
            <a:spAutoFit/>
          </a:bodyPr>
          <a:lstStyle/>
          <a:p>
            <a:pPr>
              <a:lnSpc>
                <a:spcPct val="150000"/>
              </a:lnSpc>
            </a:pPr>
            <a:r>
              <a:rPr lang="en-US" altLang="zh-CN" sz="1600" dirty="0">
                <a:solidFill>
                  <a:schemeClr val="tx1">
                    <a:lumMod val="65000"/>
                    <a:lumOff val="35000"/>
                  </a:schemeClr>
                </a:solidFill>
                <a:latin typeface="+mn-ea"/>
                <a:cs typeface="+mn-ea"/>
              </a:rPr>
              <a:t>French</a:t>
            </a:r>
            <a:r>
              <a:rPr lang="zh-CN" altLang="en-US" sz="1600" dirty="0">
                <a:solidFill>
                  <a:schemeClr val="tx1">
                    <a:lumMod val="65000"/>
                    <a:lumOff val="35000"/>
                  </a:schemeClr>
                </a:solidFill>
                <a:latin typeface="+mn-ea"/>
                <a:cs typeface="+mn-ea"/>
              </a:rPr>
              <a:t>和</a:t>
            </a:r>
            <a:r>
              <a:rPr lang="en-US" altLang="zh-CN" sz="1600" dirty="0">
                <a:solidFill>
                  <a:schemeClr val="tx1">
                    <a:lumMod val="65000"/>
                    <a:lumOff val="35000"/>
                  </a:schemeClr>
                </a:solidFill>
                <a:latin typeface="+mn-ea"/>
                <a:cs typeface="+mn-ea"/>
              </a:rPr>
              <a:t>Roll</a:t>
            </a:r>
            <a:r>
              <a:rPr lang="zh-CN" altLang="en-US" sz="1600" dirty="0">
                <a:solidFill>
                  <a:schemeClr val="tx1">
                    <a:lumMod val="65000"/>
                    <a:lumOff val="35000"/>
                  </a:schemeClr>
                </a:solidFill>
                <a:latin typeface="+mn-ea"/>
                <a:cs typeface="+mn-ea"/>
              </a:rPr>
              <a:t>（</a:t>
            </a:r>
            <a:r>
              <a:rPr lang="en-US" altLang="zh-CN" sz="1600" dirty="0">
                <a:solidFill>
                  <a:schemeClr val="tx1">
                    <a:lumMod val="65000"/>
                    <a:lumOff val="35000"/>
                  </a:schemeClr>
                </a:solidFill>
                <a:latin typeface="+mn-ea"/>
                <a:cs typeface="+mn-ea"/>
              </a:rPr>
              <a:t>1986</a:t>
            </a:r>
            <a:r>
              <a:rPr lang="zh-CN" altLang="en-US" sz="1600" dirty="0">
                <a:solidFill>
                  <a:schemeClr val="tx1">
                    <a:lumMod val="65000"/>
                    <a:lumOff val="35000"/>
                  </a:schemeClr>
                </a:solidFill>
                <a:latin typeface="+mn-ea"/>
                <a:cs typeface="+mn-ea"/>
              </a:rPr>
              <a:t>）的研究中加入了买卖效应（</a:t>
            </a:r>
            <a:r>
              <a:rPr lang="en-US" altLang="zh-CN" sz="1600" dirty="0">
                <a:solidFill>
                  <a:schemeClr val="tx1">
                    <a:lumMod val="65000"/>
                    <a:lumOff val="35000"/>
                  </a:schemeClr>
                </a:solidFill>
                <a:latin typeface="+mn-ea"/>
                <a:cs typeface="+mn-ea"/>
              </a:rPr>
              <a:t>Roll</a:t>
            </a:r>
            <a:r>
              <a:rPr lang="zh-CN" altLang="en-US" sz="1600" dirty="0">
                <a:solidFill>
                  <a:schemeClr val="tx1">
                    <a:lumMod val="65000"/>
                    <a:lumOff val="35000"/>
                  </a:schemeClr>
                </a:solidFill>
                <a:latin typeface="+mn-ea"/>
                <a:cs typeface="+mn-ea"/>
              </a:rPr>
              <a:t>，</a:t>
            </a:r>
            <a:r>
              <a:rPr lang="en-US" altLang="zh-CN" sz="1600" dirty="0">
                <a:solidFill>
                  <a:schemeClr val="tx1">
                    <a:lumMod val="65000"/>
                    <a:lumOff val="35000"/>
                  </a:schemeClr>
                </a:solidFill>
                <a:latin typeface="+mn-ea"/>
                <a:cs typeface="+mn-ea"/>
              </a:rPr>
              <a:t>1984</a:t>
            </a:r>
            <a:r>
              <a:rPr lang="zh-CN" altLang="en-US" sz="1600" dirty="0">
                <a:solidFill>
                  <a:schemeClr val="tx1">
                    <a:lumMod val="65000"/>
                    <a:lumOff val="35000"/>
                  </a:schemeClr>
                </a:solidFill>
                <a:latin typeface="+mn-ea"/>
                <a:cs typeface="+mn-ea"/>
              </a:rPr>
              <a:t>），该效应对虚假的负自相关日收益进行了修正。他们得出的结论是噪音交易导致的定价误差对</a:t>
            </a:r>
            <a:r>
              <a:rPr lang="zh-CN" altLang="en-US" sz="1600" b="1" dirty="0">
                <a:solidFill>
                  <a:schemeClr val="tx1">
                    <a:lumMod val="65000"/>
                    <a:lumOff val="35000"/>
                  </a:schemeClr>
                </a:solidFill>
                <a:latin typeface="+mn-ea"/>
                <a:cs typeface="+mn-ea"/>
              </a:rPr>
              <a:t>交易和非交易方差之间的差异没有显著影响</a:t>
            </a:r>
            <a:r>
              <a:rPr lang="zh-CN" altLang="en-US" sz="1600" dirty="0">
                <a:solidFill>
                  <a:schemeClr val="tx1">
                    <a:lumMod val="65000"/>
                    <a:lumOff val="35000"/>
                  </a:schemeClr>
                </a:solidFill>
                <a:latin typeface="+mn-ea"/>
                <a:cs typeface="+mn-ea"/>
              </a:rPr>
              <a:t>。</a:t>
            </a:r>
            <a:endParaRPr lang="en-US" altLang="zh-CN" sz="1600" dirty="0">
              <a:solidFill>
                <a:schemeClr val="tx1">
                  <a:lumMod val="65000"/>
                  <a:lumOff val="35000"/>
                </a:schemeClr>
              </a:solidFill>
              <a:latin typeface="+mn-ea"/>
              <a:cs typeface="+mn-ea"/>
            </a:endParaRPr>
          </a:p>
          <a:p>
            <a:pPr>
              <a:lnSpc>
                <a:spcPct val="150000"/>
              </a:lnSpc>
            </a:pPr>
            <a:r>
              <a:rPr lang="zh-CN" altLang="en-US" sz="1600" dirty="0">
                <a:solidFill>
                  <a:schemeClr val="tx1">
                    <a:lumMod val="65000"/>
                    <a:lumOff val="35000"/>
                  </a:schemeClr>
                </a:solidFill>
                <a:latin typeface="+mn-ea"/>
                <a:cs typeface="+mn-ea"/>
              </a:rPr>
              <a:t>因此，很难从这些数字得出噪音交易会导致市场效率低下的结论。他们</a:t>
            </a:r>
            <a:r>
              <a:rPr lang="zh-CN" altLang="en-US" sz="1600" b="1" dirty="0">
                <a:solidFill>
                  <a:schemeClr val="tx1">
                    <a:lumMod val="65000"/>
                    <a:lumOff val="35000"/>
                  </a:schemeClr>
                </a:solidFill>
                <a:latin typeface="+mn-ea"/>
                <a:cs typeface="+mn-ea"/>
              </a:rPr>
              <a:t>认为市场能够较好地纠正临时性价格波动，使股票价格逐渐趋向于基本价值。</a:t>
            </a:r>
            <a:endParaRPr lang="en-US" altLang="zh-CN" sz="1600" b="1" dirty="0">
              <a:solidFill>
                <a:schemeClr val="tx1">
                  <a:lumMod val="65000"/>
                  <a:lumOff val="35000"/>
                </a:schemeClr>
              </a:solidFill>
              <a:latin typeface="+mn-ea"/>
              <a:cs typeface="+mn-ea"/>
            </a:endParaRPr>
          </a:p>
          <a:p>
            <a:pPr>
              <a:lnSpc>
                <a:spcPct val="150000"/>
              </a:lnSpc>
            </a:pPr>
            <a:endParaRPr lang="en-US" altLang="zh-CN" sz="1600" b="1" kern="100" dirty="0">
              <a:solidFill>
                <a:schemeClr val="tx1">
                  <a:lumMod val="65000"/>
                  <a:lumOff val="35000"/>
                </a:schemeClr>
              </a:solidFill>
              <a:effectLst/>
              <a:latin typeface="+mn-ea"/>
              <a:ea typeface="宋体" panose="02010600030101010101" pitchFamily="2" charset="-122"/>
              <a:cs typeface="+mn-ea"/>
            </a:endParaRPr>
          </a:p>
          <a:p>
            <a:pPr>
              <a:lnSpc>
                <a:spcPct val="150000"/>
              </a:lnSpc>
            </a:pPr>
            <a:r>
              <a:rPr lang="zh-CN" altLang="en-US" sz="1600" dirty="0">
                <a:solidFill>
                  <a:schemeClr val="tx1">
                    <a:lumMod val="65000"/>
                    <a:lumOff val="35000"/>
                  </a:schemeClr>
                </a:solidFill>
                <a:latin typeface="+mn-ea"/>
                <a:cs typeface="+mn-ea"/>
              </a:rPr>
              <a:t>总结：</a:t>
            </a:r>
            <a:r>
              <a:rPr lang="zh-CN" altLang="zh-CN" sz="1600" dirty="0">
                <a:solidFill>
                  <a:schemeClr val="tx1">
                    <a:lumMod val="65000"/>
                    <a:lumOff val="35000"/>
                  </a:schemeClr>
                </a:solidFill>
                <a:latin typeface="+mn-ea"/>
                <a:cs typeface="+mn-ea"/>
              </a:rPr>
              <a:t>有了</a:t>
            </a:r>
            <a:r>
              <a:rPr lang="en-US" altLang="zh-CN" sz="1600" dirty="0">
                <a:solidFill>
                  <a:schemeClr val="tx1">
                    <a:lumMod val="65000"/>
                    <a:lumOff val="35000"/>
                  </a:schemeClr>
                </a:solidFill>
                <a:latin typeface="+mn-ea"/>
                <a:cs typeface="+mn-ea"/>
              </a:rPr>
              <a:t>1962</a:t>
            </a:r>
            <a:r>
              <a:rPr lang="zh-CN" altLang="zh-CN" sz="1600" dirty="0">
                <a:solidFill>
                  <a:schemeClr val="tx1">
                    <a:lumMod val="65000"/>
                    <a:lumOff val="35000"/>
                  </a:schemeClr>
                </a:solidFill>
                <a:latin typeface="+mn-ea"/>
                <a:cs typeface="+mn-ea"/>
              </a:rPr>
              <a:t>年以来的</a:t>
            </a:r>
            <a:r>
              <a:rPr lang="en-US" altLang="zh-CN" sz="1600" dirty="0">
                <a:solidFill>
                  <a:schemeClr val="tx1">
                    <a:lumMod val="65000"/>
                    <a:lumOff val="35000"/>
                  </a:schemeClr>
                </a:solidFill>
                <a:latin typeface="+mn-ea"/>
                <a:cs typeface="+mn-ea"/>
              </a:rPr>
              <a:t>CRSP</a:t>
            </a:r>
            <a:r>
              <a:rPr lang="zh-CN" altLang="zh-CN" sz="1600" dirty="0">
                <a:solidFill>
                  <a:schemeClr val="tx1">
                    <a:lumMod val="65000"/>
                    <a:lumOff val="35000"/>
                  </a:schemeClr>
                </a:solidFill>
                <a:latin typeface="+mn-ea"/>
                <a:cs typeface="+mn-ea"/>
              </a:rPr>
              <a:t>每日数据，最近的研究能够自信地表明，每日和每周的回报是</a:t>
            </a:r>
            <a:r>
              <a:rPr lang="zh-CN" altLang="zh-CN" sz="1600" b="1" dirty="0">
                <a:solidFill>
                  <a:schemeClr val="tx1">
                    <a:lumMod val="65000"/>
                    <a:lumOff val="35000"/>
                  </a:schemeClr>
                </a:solidFill>
                <a:latin typeface="+mn-ea"/>
                <a:cs typeface="+mn-ea"/>
              </a:rPr>
              <a:t>可以从过去的回报中预测</a:t>
            </a:r>
            <a:r>
              <a:rPr lang="zh-CN" altLang="zh-CN" sz="1600" dirty="0">
                <a:solidFill>
                  <a:schemeClr val="tx1">
                    <a:lumMod val="65000"/>
                    <a:lumOff val="35000"/>
                  </a:schemeClr>
                </a:solidFill>
                <a:latin typeface="+mn-ea"/>
                <a:cs typeface="+mn-ea"/>
              </a:rPr>
              <a:t>出来的。因此，这项工作在统计基础上</a:t>
            </a:r>
            <a:r>
              <a:rPr lang="zh-CN" altLang="zh-CN" sz="1600" b="1" dirty="0">
                <a:solidFill>
                  <a:schemeClr val="tx1">
                    <a:lumMod val="65000"/>
                    <a:lumOff val="35000"/>
                  </a:schemeClr>
                </a:solidFill>
                <a:latin typeface="+mn-ea"/>
                <a:cs typeface="+mn-ea"/>
              </a:rPr>
              <a:t>拒绝了旧的市场效率</a:t>
            </a:r>
            <a:r>
              <a:rPr lang="en-US" altLang="zh-CN" sz="1600" b="1" dirty="0">
                <a:solidFill>
                  <a:schemeClr val="tx1">
                    <a:lumMod val="65000"/>
                    <a:lumOff val="35000"/>
                  </a:schemeClr>
                </a:solidFill>
                <a:latin typeface="+mn-ea"/>
                <a:cs typeface="+mn-ea"/>
              </a:rPr>
              <a:t>-</a:t>
            </a:r>
            <a:r>
              <a:rPr lang="zh-CN" altLang="zh-CN" sz="1600" b="1" dirty="0">
                <a:solidFill>
                  <a:schemeClr val="tx1">
                    <a:lumMod val="65000"/>
                    <a:lumOff val="35000"/>
                  </a:schemeClr>
                </a:solidFill>
                <a:latin typeface="+mn-ea"/>
                <a:cs typeface="+mn-ea"/>
              </a:rPr>
              <a:t>常数预期回报模型</a:t>
            </a:r>
            <a:r>
              <a:rPr lang="zh-CN" altLang="zh-CN" sz="1600" dirty="0">
                <a:solidFill>
                  <a:schemeClr val="tx1">
                    <a:lumMod val="65000"/>
                    <a:lumOff val="35000"/>
                  </a:schemeClr>
                </a:solidFill>
                <a:latin typeface="+mn-ea"/>
                <a:cs typeface="+mn-ea"/>
              </a:rPr>
              <a:t>。然而，新的结果倾向于证实早期研究的结论，即至少对个股而言，每日和每周预期收益的变化只占收益方差的一小部分。最近关于过去收益可预测性的更</a:t>
            </a:r>
            <a:r>
              <a:rPr lang="zh-CN" altLang="zh-CN" sz="1600" b="1" dirty="0">
                <a:solidFill>
                  <a:schemeClr val="tx1">
                    <a:lumMod val="65000"/>
                    <a:lumOff val="35000"/>
                  </a:schemeClr>
                </a:solidFill>
                <a:latin typeface="+mn-ea"/>
                <a:cs typeface="+mn-ea"/>
              </a:rPr>
              <a:t>引人注目但不那么有力的证据来自长期收益</a:t>
            </a:r>
            <a:r>
              <a:rPr lang="zh-CN" altLang="en-US" sz="1600" b="1" dirty="0">
                <a:solidFill>
                  <a:schemeClr val="tx1">
                    <a:lumMod val="65000"/>
                    <a:lumOff val="35000"/>
                  </a:schemeClr>
                </a:solidFill>
                <a:latin typeface="+mn-ea"/>
                <a:cs typeface="+mn-ea"/>
              </a:rPr>
              <a:t>（且听下文分解）</a:t>
            </a:r>
            <a:r>
              <a:rPr lang="zh-CN" altLang="zh-CN" sz="1600" dirty="0">
                <a:solidFill>
                  <a:schemeClr val="tx1">
                    <a:lumMod val="65000"/>
                    <a:lumOff val="35000"/>
                  </a:schemeClr>
                </a:solidFill>
                <a:latin typeface="+mn-ea"/>
                <a:cs typeface="+mn-ea"/>
              </a:rPr>
              <a:t>。</a:t>
            </a:r>
            <a:endParaRPr lang="zh-CN" altLang="zh-CN" sz="1600" dirty="0">
              <a:solidFill>
                <a:schemeClr val="tx1">
                  <a:lumMod val="65000"/>
                  <a:lumOff val="35000"/>
                </a:schemeClr>
              </a:solidFill>
              <a:latin typeface="+mn-ea"/>
              <a:cs typeface="+mn-ea"/>
            </a:endParaRPr>
          </a:p>
          <a:p>
            <a:pPr>
              <a:lnSpc>
                <a:spcPct val="150000"/>
              </a:lnSpc>
            </a:pPr>
            <a:endParaRPr lang="en-US" altLang="zh-CN" sz="1600" b="1" dirty="0">
              <a:solidFill>
                <a:schemeClr val="tx1">
                  <a:lumMod val="65000"/>
                  <a:lumOff val="35000"/>
                </a:schemeClr>
              </a:solidFill>
              <a:latin typeface="+mn-ea"/>
              <a:cs typeface="+mn-ea"/>
            </a:endParaRPr>
          </a:p>
          <a:p>
            <a:pPr>
              <a:lnSpc>
                <a:spcPct val="150000"/>
              </a:lnSpc>
            </a:pPr>
            <a:endParaRPr lang="zh-CN" altLang="zh-CN" sz="1600" b="1" dirty="0">
              <a:solidFill>
                <a:schemeClr val="tx1">
                  <a:lumMod val="65000"/>
                  <a:lumOff val="35000"/>
                </a:schemeClr>
              </a:solidFill>
              <a:latin typeface="+mn-ea"/>
              <a:cs typeface="+mn-ea"/>
            </a:endParaRPr>
          </a:p>
        </p:txBody>
      </p:sp>
      <p:sp>
        <p:nvSpPr>
          <p:cNvPr id="5" name="标题 4"/>
          <p:cNvSpPr>
            <a:spLocks noGrp="1"/>
          </p:cNvSpPr>
          <p:nvPr>
            <p:ph type="title"/>
          </p:nvPr>
        </p:nvSpPr>
        <p:spPr>
          <a:xfrm>
            <a:off x="443230" y="243840"/>
            <a:ext cx="6790055" cy="617220"/>
          </a:xfrm>
        </p:spPr>
        <p:txBody>
          <a:bodyPr>
            <a:normAutofit/>
          </a:bodyPr>
          <a:lstStyle/>
          <a:p>
            <a:r>
              <a:rPr lang="en-US" altLang="zh-CN">
                <a:sym typeface="Arial" panose="020B0604020202020204" pitchFamily="34" charset="0"/>
              </a:rPr>
              <a:t>A.1.Past Returns:Short-Horizon Returns</a:t>
            </a:r>
            <a:endParaRPr lang="en-US" altLang="zh-CN">
              <a:sym typeface="Arial" panose="020B0604020202020204" pitchFamily="34" charset="0"/>
            </a:endParaRPr>
          </a:p>
        </p:txBody>
      </p:sp>
      <p:sp>
        <p:nvSpPr>
          <p:cNvPr id="12" name="标题 7"/>
          <p:cNvSpPr>
            <a:spLocks noGrp="1"/>
          </p:cNvSpPr>
          <p:nvPr>
            <p:custDataLst>
              <p:tags r:id="rId1"/>
            </p:custDataLst>
          </p:nvPr>
        </p:nvSpPr>
        <p:spPr>
          <a:xfrm>
            <a:off x="1733550" y="909955"/>
            <a:ext cx="241871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a:sym typeface="Arial" panose="020B0604020202020204" pitchFamily="34" charset="0"/>
              </a:rPr>
              <a:t>有效市场的挑战</a:t>
            </a:r>
            <a:endParaRPr lang="zh-CN" altLang="en-US" dirty="0">
              <a:sym typeface="Arial" panose="020B0604020202020204" pitchFamily="34" charset="0"/>
            </a:endParaRPr>
          </a:p>
        </p:txBody>
      </p:sp>
      <p:sp>
        <p:nvSpPr>
          <p:cNvPr id="15" name="标题 7"/>
          <p:cNvSpPr txBox="1"/>
          <p:nvPr>
            <p:custDataLst>
              <p:tags r:id="rId2"/>
            </p:custDataLst>
          </p:nvPr>
        </p:nvSpPr>
        <p:spPr>
          <a:xfrm>
            <a:off x="1410652" y="2031315"/>
            <a:ext cx="242760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sym typeface="Arial" panose="020B0604020202020204" pitchFamily="34" charset="0"/>
              </a:rPr>
              <a:t>Fama</a:t>
            </a:r>
            <a:r>
              <a:rPr dirty="0">
                <a:sym typeface="Arial" panose="020B0604020202020204" pitchFamily="34" charset="0"/>
              </a:rPr>
              <a:t>的解释</a:t>
            </a:r>
            <a:endParaRPr dirty="0">
              <a:sym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文本占位符 38"/>
          <p:cNvSpPr>
            <a:spLocks noGrp="1"/>
          </p:cNvSpPr>
          <p:nvPr>
            <p:ph type="body" sz="quarter" idx="10"/>
          </p:nvPr>
        </p:nvSpPr>
        <p:spPr>
          <a:xfrm>
            <a:off x="2273551" y="2838737"/>
            <a:ext cx="3055845" cy="487680"/>
          </a:xfrm>
        </p:spPr>
        <p:txBody>
          <a:bodyPr/>
          <a:lstStyle/>
          <a:p>
            <a:r>
              <a:rPr lang="zh-CN" altLang="en-US" dirty="0">
                <a:sym typeface="Arial" panose="020B0604020202020204" pitchFamily="34" charset="0"/>
              </a:rPr>
              <a:t>主题</a:t>
            </a:r>
            <a:endParaRPr lang="zh-CN" altLang="en-US" dirty="0">
              <a:sym typeface="Arial" panose="020B0604020202020204" pitchFamily="34" charset="0"/>
            </a:endParaRPr>
          </a:p>
        </p:txBody>
      </p:sp>
      <p:sp>
        <p:nvSpPr>
          <p:cNvPr id="40" name="文本占位符 39"/>
          <p:cNvSpPr>
            <a:spLocks noGrp="1"/>
          </p:cNvSpPr>
          <p:nvPr>
            <p:ph type="body" sz="quarter" idx="11"/>
          </p:nvPr>
        </p:nvSpPr>
        <p:spPr>
          <a:xfrm>
            <a:off x="2273552" y="3675872"/>
            <a:ext cx="3055845" cy="487680"/>
          </a:xfrm>
        </p:spPr>
        <p:txBody>
          <a:bodyPr/>
          <a:lstStyle/>
          <a:p>
            <a:r>
              <a:rPr lang="zh-CN" altLang="en-US" sz="2000" dirty="0">
                <a:sym typeface="Arial" panose="020B0604020202020204" pitchFamily="34" charset="0"/>
              </a:rPr>
              <a:t>主要研究领域</a:t>
            </a:r>
            <a:endParaRPr lang="zh-CN" altLang="en-US" sz="2000" dirty="0">
              <a:sym typeface="Arial" panose="020B0604020202020204" pitchFamily="34" charset="0"/>
            </a:endParaRPr>
          </a:p>
        </p:txBody>
      </p:sp>
      <p:sp>
        <p:nvSpPr>
          <p:cNvPr id="41" name="文本占位符 40"/>
          <p:cNvSpPr>
            <a:spLocks noGrp="1"/>
          </p:cNvSpPr>
          <p:nvPr>
            <p:ph type="body" sz="quarter" idx="12"/>
          </p:nvPr>
        </p:nvSpPr>
        <p:spPr>
          <a:xfrm>
            <a:off x="2273552" y="4513007"/>
            <a:ext cx="3459428" cy="487680"/>
          </a:xfrm>
        </p:spPr>
        <p:txBody>
          <a:bodyPr>
            <a:normAutofit/>
          </a:bodyPr>
          <a:lstStyle/>
          <a:p>
            <a:r>
              <a:rPr lang="zh-CN" altLang="en-US" sz="2000" dirty="0">
                <a:sym typeface="Arial" panose="020B0604020202020204" pitchFamily="34" charset="0"/>
              </a:rPr>
              <a:t>股票收益时间序列可预测性</a:t>
            </a:r>
            <a:endParaRPr lang="zh-CN" altLang="en-US" sz="2000" dirty="0">
              <a:sym typeface="Arial" panose="020B0604020202020204" pitchFamily="34" charset="0"/>
            </a:endParaRPr>
          </a:p>
        </p:txBody>
      </p:sp>
      <p:sp>
        <p:nvSpPr>
          <p:cNvPr id="42" name="文本占位符 41"/>
          <p:cNvSpPr>
            <a:spLocks noGrp="1"/>
          </p:cNvSpPr>
          <p:nvPr>
            <p:ph type="body" sz="quarter" idx="14"/>
          </p:nvPr>
        </p:nvSpPr>
        <p:spPr/>
        <p:txBody>
          <a:bodyPr>
            <a:normAutofit/>
          </a:bodyPr>
          <a:lstStyle/>
          <a:p>
            <a:r>
              <a:rPr lang="zh-CN" altLang="en-US" sz="2000" dirty="0">
                <a:sym typeface="Arial" panose="020B0604020202020204" pitchFamily="34" charset="0"/>
              </a:rPr>
              <a:t>事件研究</a:t>
            </a:r>
            <a:endParaRPr lang="zh-CN" altLang="en-US" sz="2000" dirty="0">
              <a:sym typeface="Arial" panose="020B0604020202020204" pitchFamily="34" charset="0"/>
            </a:endParaRPr>
          </a:p>
        </p:txBody>
      </p:sp>
      <p:sp>
        <p:nvSpPr>
          <p:cNvPr id="2" name="文本占位符 41"/>
          <p:cNvSpPr txBox="1"/>
          <p:nvPr/>
        </p:nvSpPr>
        <p:spPr>
          <a:xfrm>
            <a:off x="7806252" y="2040972"/>
            <a:ext cx="3055845" cy="48768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dirty="0">
                <a:sym typeface="Arial" panose="020B0604020202020204" pitchFamily="34" charset="0"/>
              </a:rPr>
              <a:t>横截面收益可预测性</a:t>
            </a:r>
            <a:endParaRPr lang="zh-CN" altLang="en-US" sz="2000" dirty="0">
              <a:sym typeface="Arial" panose="020B0604020202020204" pitchFamily="34" charset="0"/>
            </a:endParaRPr>
          </a:p>
        </p:txBody>
      </p:sp>
      <p:sp>
        <p:nvSpPr>
          <p:cNvPr id="3" name="文本占位符 41"/>
          <p:cNvSpPr txBox="1"/>
          <p:nvPr/>
        </p:nvSpPr>
        <p:spPr>
          <a:xfrm>
            <a:off x="7806253" y="3675872"/>
            <a:ext cx="3055845" cy="48768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dirty="0">
                <a:sym typeface="Arial" panose="020B0604020202020204" pitchFamily="34" charset="0"/>
              </a:rPr>
              <a:t>对私人信息的测试</a:t>
            </a:r>
            <a:endParaRPr lang="zh-CN" altLang="en-US" sz="2000" dirty="0">
              <a:sym typeface="Arial" panose="020B0604020202020204" pitchFamily="34" charset="0"/>
            </a:endParaRPr>
          </a:p>
        </p:txBody>
      </p:sp>
      <p:sp>
        <p:nvSpPr>
          <p:cNvPr id="4" name="文本占位符 41"/>
          <p:cNvSpPr txBox="1"/>
          <p:nvPr/>
        </p:nvSpPr>
        <p:spPr>
          <a:xfrm>
            <a:off x="7806253" y="4513007"/>
            <a:ext cx="3055845" cy="48768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dirty="0">
                <a:sym typeface="Arial" panose="020B0604020202020204" pitchFamily="34" charset="0"/>
              </a:rPr>
              <a:t>结论</a:t>
            </a:r>
            <a:endParaRPr lang="zh-CN" altLang="en-US" sz="2000" dirty="0">
              <a:sym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7" name="Shape 1794"/>
          <p:cNvSpPr/>
          <p:nvPr/>
        </p:nvSpPr>
        <p:spPr>
          <a:xfrm>
            <a:off x="548640" y="1528445"/>
            <a:ext cx="5123180" cy="11798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A2</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：尽管短期收益自相关性接近</a:t>
            </a: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0</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gn="ctr">
              <a:lnSpc>
                <a:spcPct val="150000"/>
              </a:lnSpc>
              <a:spcBef>
                <a:spcPts val="600"/>
              </a:spcBef>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但在经济上也有重要影响</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iṧľíḋê"/>
          <p:cNvSpPr/>
          <p:nvPr/>
        </p:nvSpPr>
        <p:spPr bwMode="gray">
          <a:xfrm>
            <a:off x="441325" y="3357245"/>
            <a:ext cx="5331460" cy="1207135"/>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Shiller(1984)</a:t>
            </a:r>
            <a:r>
              <a:rPr lang="zh-CN" altLang="en-US" sz="1600" dirty="0">
                <a:solidFill>
                  <a:schemeClr val="tx1">
                    <a:lumMod val="65000"/>
                    <a:lumOff val="35000"/>
                  </a:schemeClr>
                </a:solidFill>
                <a:latin typeface="+mn-ea"/>
                <a:cs typeface="+mn-ea"/>
                <a:sym typeface="Arial" panose="020B0604020202020204" pitchFamily="34" charset="0"/>
              </a:rPr>
              <a:t>和</a:t>
            </a:r>
            <a:r>
              <a:rPr lang="en-US" altLang="zh-CN" sz="1600" dirty="0">
                <a:solidFill>
                  <a:schemeClr val="tx1">
                    <a:lumMod val="65000"/>
                    <a:lumOff val="35000"/>
                  </a:schemeClr>
                </a:solidFill>
                <a:latin typeface="+mn-ea"/>
                <a:cs typeface="+mn-ea"/>
                <a:sym typeface="Arial" panose="020B0604020202020204" pitchFamily="34" charset="0"/>
              </a:rPr>
              <a:t>Summers(1986)</a:t>
            </a:r>
            <a:r>
              <a:rPr lang="zh-CN" altLang="en-US" sz="1600" dirty="0">
                <a:solidFill>
                  <a:schemeClr val="tx1">
                    <a:lumMod val="65000"/>
                    <a:lumOff val="35000"/>
                  </a:schemeClr>
                </a:solidFill>
                <a:latin typeface="+mn-ea"/>
                <a:cs typeface="+mn-ea"/>
                <a:sym typeface="Arial" panose="020B0604020202020204" pitchFamily="34" charset="0"/>
              </a:rPr>
              <a:t>提出的模型中，股票价格会从基本价值</a:t>
            </a:r>
            <a:r>
              <a:rPr lang="en-US" altLang="zh-CN" sz="1600" dirty="0">
                <a:solidFill>
                  <a:schemeClr val="tx1">
                    <a:lumMod val="65000"/>
                    <a:lumOff val="35000"/>
                  </a:schemeClr>
                </a:solidFill>
                <a:latin typeface="+mn-ea"/>
                <a:cs typeface="+mn-ea"/>
                <a:sym typeface="Arial" panose="020B0604020202020204" pitchFamily="34" charset="0"/>
              </a:rPr>
              <a:t>(</a:t>
            </a:r>
            <a:r>
              <a:rPr lang="zh-CN" altLang="en-US" sz="1600" dirty="0">
                <a:solidFill>
                  <a:schemeClr val="tx1">
                    <a:lumMod val="65000"/>
                    <a:lumOff val="35000"/>
                  </a:schemeClr>
                </a:solidFill>
                <a:latin typeface="+mn-ea"/>
                <a:cs typeface="+mn-ea"/>
                <a:sym typeface="Arial" panose="020B0604020202020204" pitchFamily="34" charset="0"/>
              </a:rPr>
              <a:t>潮流，或非理性泡沫</a:t>
            </a:r>
            <a:r>
              <a:rPr lang="en-US" altLang="zh-CN" sz="1600" dirty="0">
                <a:solidFill>
                  <a:schemeClr val="tx1">
                    <a:lumMod val="65000"/>
                    <a:lumOff val="35000"/>
                  </a:schemeClr>
                </a:solidFill>
                <a:latin typeface="+mn-ea"/>
                <a:cs typeface="+mn-ea"/>
                <a:sym typeface="Arial" panose="020B0604020202020204" pitchFamily="34" charset="0"/>
              </a:rPr>
              <a:t>)</a:t>
            </a:r>
            <a:r>
              <a:rPr lang="zh-CN" altLang="en-US" sz="1600" dirty="0">
                <a:solidFill>
                  <a:schemeClr val="tx1">
                    <a:lumMod val="65000"/>
                    <a:lumOff val="35000"/>
                  </a:schemeClr>
                </a:solidFill>
                <a:latin typeface="+mn-ea"/>
                <a:cs typeface="+mn-ea"/>
                <a:sym typeface="Arial" panose="020B0604020202020204" pitchFamily="34" charset="0"/>
              </a:rPr>
              <a:t>上出现大幅</a:t>
            </a:r>
            <a:r>
              <a:rPr lang="zh-CN" altLang="en-US" sz="1600" b="1" dirty="0">
                <a:solidFill>
                  <a:schemeClr val="tx1">
                    <a:lumMod val="65000"/>
                    <a:lumOff val="35000"/>
                  </a:schemeClr>
                </a:solidFill>
                <a:latin typeface="+mn-ea"/>
                <a:cs typeface="+mn-ea"/>
                <a:sym typeface="Arial" panose="020B0604020202020204" pitchFamily="34" charset="0"/>
              </a:rPr>
              <a:t>缓慢</a:t>
            </a:r>
            <a:r>
              <a:rPr lang="zh-CN" altLang="en-US" sz="1600" dirty="0">
                <a:solidFill>
                  <a:schemeClr val="tx1">
                    <a:lumMod val="65000"/>
                    <a:lumOff val="35000"/>
                  </a:schemeClr>
                </a:solidFill>
                <a:latin typeface="+mn-ea"/>
                <a:cs typeface="+mn-ea"/>
                <a:sym typeface="Arial" panose="020B0604020202020204" pitchFamily="34" charset="0"/>
              </a:rPr>
              <a:t>衰减的波动，但</a:t>
            </a:r>
            <a:r>
              <a:rPr lang="zh-CN" altLang="en-US" sz="1600" b="1" dirty="0">
                <a:solidFill>
                  <a:schemeClr val="tx1">
                    <a:lumMod val="65000"/>
                    <a:lumOff val="35000"/>
                  </a:schemeClr>
                </a:solidFill>
                <a:latin typeface="+mn-ea"/>
                <a:cs typeface="+mn-ea"/>
                <a:sym typeface="Arial" panose="020B0604020202020204" pitchFamily="34" charset="0"/>
              </a:rPr>
              <a:t>短期回报几乎没有自相关性</a:t>
            </a:r>
            <a:r>
              <a:rPr lang="zh-CN" altLang="en-US" sz="1600" dirty="0">
                <a:solidFill>
                  <a:schemeClr val="tx1">
                    <a:lumMod val="65000"/>
                    <a:lumOff val="35000"/>
                  </a:schemeClr>
                </a:solidFill>
                <a:latin typeface="+mn-ea"/>
                <a:cs typeface="+mn-ea"/>
                <a:sym typeface="Arial" panose="020B0604020202020204" pitchFamily="34" charset="0"/>
              </a:rPr>
              <a:t>。</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1" name="矩形: 圆角 10"/>
          <p:cNvSpPr/>
          <p:nvPr/>
        </p:nvSpPr>
        <p:spPr>
          <a:xfrm>
            <a:off x="6392545" y="3310890"/>
            <a:ext cx="5321300" cy="1654175"/>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6488860" y="3311062"/>
            <a:ext cx="5014877" cy="1568450"/>
          </a:xfrm>
          <a:prstGeom prst="rect">
            <a:avLst/>
          </a:prstGeom>
          <a:noFill/>
        </p:spPr>
        <p:txBody>
          <a:bodyPr wrap="square">
            <a:spAutoFit/>
          </a:bodyPr>
          <a:lstStyle/>
          <a:p>
            <a:pPr>
              <a:lnSpc>
                <a:spcPct val="150000"/>
              </a:lnSpc>
            </a:pPr>
            <a:r>
              <a:rPr lang="en-US" altLang="zh-CN" sz="1600" dirty="0">
                <a:solidFill>
                  <a:schemeClr val="tx1">
                    <a:lumMod val="65000"/>
                    <a:lumOff val="35000"/>
                  </a:schemeClr>
                </a:solidFill>
                <a:latin typeface="+mn-ea"/>
                <a:cs typeface="+mn-ea"/>
                <a:sym typeface="Arial" panose="020B0604020202020204" pitchFamily="34" charset="0"/>
              </a:rPr>
              <a:t>Stambaugh(1986)</a:t>
            </a:r>
            <a:r>
              <a:rPr lang="zh-CN" altLang="en-US" sz="1600" dirty="0">
                <a:solidFill>
                  <a:schemeClr val="tx1">
                    <a:lumMod val="65000"/>
                    <a:lumOff val="35000"/>
                  </a:schemeClr>
                </a:solidFill>
                <a:latin typeface="+mn-ea"/>
                <a:cs typeface="+mn-ea"/>
                <a:sym typeface="Arial" panose="020B0604020202020204" pitchFamily="34" charset="0"/>
              </a:rPr>
              <a:t>在对</a:t>
            </a:r>
            <a:r>
              <a:rPr lang="en-US" altLang="zh-CN" sz="1600" dirty="0">
                <a:solidFill>
                  <a:schemeClr val="tx1">
                    <a:lumMod val="65000"/>
                    <a:lumOff val="35000"/>
                  </a:schemeClr>
                </a:solidFill>
                <a:latin typeface="+mn-ea"/>
                <a:cs typeface="+mn-ea"/>
                <a:sym typeface="Arial" panose="020B0604020202020204" pitchFamily="34" charset="0"/>
              </a:rPr>
              <a:t>Summers(1986)</a:t>
            </a:r>
            <a:r>
              <a:rPr lang="zh-CN" altLang="en-US" sz="1600" dirty="0">
                <a:solidFill>
                  <a:schemeClr val="tx1">
                    <a:lumMod val="65000"/>
                    <a:lumOff val="35000"/>
                  </a:schemeClr>
                </a:solidFill>
                <a:latin typeface="+mn-ea"/>
                <a:cs typeface="+mn-ea"/>
                <a:sym typeface="Arial" panose="020B0604020202020204" pitchFamily="34" charset="0"/>
              </a:rPr>
              <a:t>的评论中指出，</a:t>
            </a:r>
            <a:r>
              <a:rPr lang="zh-CN" altLang="en-US" sz="1600" b="1" dirty="0">
                <a:solidFill>
                  <a:schemeClr val="tx1">
                    <a:lumMod val="65000"/>
                    <a:lumOff val="35000"/>
                  </a:schemeClr>
                </a:solidFill>
                <a:latin typeface="+mn-ea"/>
                <a:cs typeface="+mn-ea"/>
                <a:sym typeface="Arial" panose="020B0604020202020204" pitchFamily="34" charset="0"/>
              </a:rPr>
              <a:t>尽管</a:t>
            </a:r>
            <a:r>
              <a:rPr lang="en-US" altLang="zh-CN" sz="1600" b="1" dirty="0">
                <a:solidFill>
                  <a:schemeClr val="tx1">
                    <a:lumMod val="65000"/>
                    <a:lumOff val="35000"/>
                  </a:schemeClr>
                </a:solidFill>
                <a:latin typeface="+mn-ea"/>
                <a:cs typeface="+mn-ea"/>
                <a:sym typeface="Arial" panose="020B0604020202020204" pitchFamily="34" charset="0"/>
              </a:rPr>
              <a:t>Shiller-Summers</a:t>
            </a:r>
            <a:r>
              <a:rPr lang="zh-CN" altLang="en-US" sz="1600" b="1" dirty="0">
                <a:solidFill>
                  <a:schemeClr val="tx1">
                    <a:lumMod val="65000"/>
                    <a:lumOff val="35000"/>
                  </a:schemeClr>
                </a:solidFill>
                <a:latin typeface="+mn-ea"/>
                <a:cs typeface="+mn-ea"/>
                <a:sym typeface="Arial" panose="020B0604020202020204" pitchFamily="34" charset="0"/>
              </a:rPr>
              <a:t>模型短期收益自相关性接近于</a:t>
            </a:r>
            <a:r>
              <a:rPr lang="en-US" altLang="zh-CN" sz="1600" b="1" dirty="0">
                <a:solidFill>
                  <a:schemeClr val="tx1">
                    <a:lumMod val="65000"/>
                    <a:lumOff val="35000"/>
                  </a:schemeClr>
                </a:solidFill>
                <a:latin typeface="+mn-ea"/>
                <a:cs typeface="+mn-ea"/>
                <a:sym typeface="Arial" panose="020B0604020202020204" pitchFamily="34" charset="0"/>
              </a:rPr>
              <a:t>0</a:t>
            </a:r>
            <a:r>
              <a:rPr lang="zh-CN" altLang="en-US" sz="1600" dirty="0">
                <a:solidFill>
                  <a:schemeClr val="tx1">
                    <a:lumMod val="65000"/>
                    <a:lumOff val="35000"/>
                  </a:schemeClr>
                </a:solidFill>
                <a:latin typeface="+mn-ea"/>
                <a:cs typeface="+mn-ea"/>
                <a:sym typeface="Arial" panose="020B0604020202020204" pitchFamily="34" charset="0"/>
              </a:rPr>
              <a:t>，但模型中提出的远离基本值的长期波动意味着</a:t>
            </a:r>
            <a:r>
              <a:rPr lang="zh-CN" altLang="en-US" sz="1600" b="1" dirty="0">
                <a:solidFill>
                  <a:schemeClr val="tx1">
                    <a:lumMod val="65000"/>
                    <a:lumOff val="35000"/>
                  </a:schemeClr>
                </a:solidFill>
                <a:latin typeface="+mn-ea"/>
                <a:cs typeface="+mn-ea"/>
                <a:sym typeface="Arial" panose="020B0604020202020204" pitchFamily="34" charset="0"/>
              </a:rPr>
              <a:t>长期收益具有很强的负自相关性</a:t>
            </a:r>
            <a:r>
              <a:rPr lang="zh-CN" altLang="en-US" sz="1600" dirty="0">
                <a:solidFill>
                  <a:schemeClr val="tx1">
                    <a:lumMod val="65000"/>
                    <a:lumOff val="35000"/>
                  </a:schemeClr>
                </a:solidFill>
                <a:latin typeface="+mn-ea"/>
                <a:cs typeface="+mn-ea"/>
                <a:sym typeface="Arial" panose="020B0604020202020204" pitchFamily="34" charset="0"/>
              </a:rPr>
              <a:t>。</a:t>
            </a:r>
            <a:endParaRPr lang="zh-CN" altLang="en-US" sz="1600" dirty="0">
              <a:latin typeface="+mn-ea"/>
              <a:cs typeface="+mn-ea"/>
            </a:endParaRPr>
          </a:p>
        </p:txBody>
      </p:sp>
      <p:sp>
        <p:nvSpPr>
          <p:cNvPr id="6" name="标题 5"/>
          <p:cNvSpPr>
            <a:spLocks noGrp="1"/>
          </p:cNvSpPr>
          <p:nvPr>
            <p:ph type="title"/>
          </p:nvPr>
        </p:nvSpPr>
        <p:spPr/>
        <p:txBody>
          <a:bodyPr/>
          <a:lstStyle/>
          <a:p>
            <a:r>
              <a:rPr lang="en-US" altLang="zh-CN">
                <a:sym typeface="Arial" panose="020B0604020202020204" pitchFamily="34" charset="0"/>
              </a:rPr>
              <a:t>A.2.Past Returns:Long-Horizon Returns</a:t>
            </a:r>
            <a:endParaRPr lang="en-US" altLang="zh-CN">
              <a:sym typeface="Arial" panose="020B0604020202020204" pitchFamily="34" charset="0"/>
            </a:endParaRPr>
          </a:p>
        </p:txBody>
      </p:sp>
      <p:sp>
        <p:nvSpPr>
          <p:cNvPr id="12" name="标题 7"/>
          <p:cNvSpPr>
            <a:spLocks noGrp="1"/>
          </p:cNvSpPr>
          <p:nvPr>
            <p:custDataLst>
              <p:tags r:id="rId1"/>
            </p:custDataLst>
          </p:nvPr>
        </p:nvSpPr>
        <p:spPr>
          <a:xfrm>
            <a:off x="1733550" y="909955"/>
            <a:ext cx="241871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a:sym typeface="Arial" panose="020B0604020202020204" pitchFamily="34" charset="0"/>
              </a:rPr>
              <a:t>有效市场的挑战</a:t>
            </a:r>
            <a:endParaRPr lang="zh-CN" altLang="en-US" dirty="0">
              <a:sym typeface="Arial" panose="020B0604020202020204" pitchFamily="34" charset="0"/>
            </a:endParaRPr>
          </a:p>
        </p:txBody>
      </p:sp>
      <p:sp>
        <p:nvSpPr>
          <p:cNvPr id="15" name="标题 7"/>
          <p:cNvSpPr txBox="1"/>
          <p:nvPr>
            <p:custDataLst>
              <p:tags r:id="rId2"/>
            </p:custDataLst>
          </p:nvPr>
        </p:nvSpPr>
        <p:spPr>
          <a:xfrm>
            <a:off x="6646545" y="902970"/>
            <a:ext cx="102806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dirty="0">
                <a:sym typeface="Arial" panose="020B0604020202020204" pitchFamily="34" charset="0"/>
              </a:rPr>
              <a:t>背景</a:t>
            </a:r>
            <a:endParaRPr dirty="0">
              <a:sym typeface="Arial" panose="020B0604020202020204" pitchFamily="34" charset="0"/>
            </a:endParaRPr>
          </a:p>
        </p:txBody>
      </p:sp>
      <p:sp>
        <p:nvSpPr>
          <p:cNvPr id="18" name="矩形: 圆角 10"/>
          <p:cNvSpPr/>
          <p:nvPr>
            <p:custDataLst>
              <p:tags r:id="rId3"/>
            </p:custDataLst>
          </p:nvPr>
        </p:nvSpPr>
        <p:spPr>
          <a:xfrm>
            <a:off x="6392545" y="1485900"/>
            <a:ext cx="5321300" cy="1053465"/>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custDataLst>
              <p:tags r:id="rId4"/>
            </p:custDataLst>
          </p:nvPr>
        </p:nvSpPr>
        <p:spPr>
          <a:xfrm>
            <a:off x="6489065" y="1485900"/>
            <a:ext cx="5261610" cy="829945"/>
          </a:xfrm>
          <a:prstGeom prst="rect">
            <a:avLst/>
          </a:prstGeom>
          <a:noFill/>
        </p:spPr>
        <p:txBody>
          <a:bodyPr wrap="square">
            <a:spAutoFit/>
          </a:bodyPr>
          <a:lstStyle/>
          <a:p>
            <a:pPr>
              <a:lnSpc>
                <a:spcPct val="150000"/>
              </a:lnSpc>
            </a:pPr>
            <a:r>
              <a:rPr lang="zh-CN" altLang="en-US" sz="1600" b="1" dirty="0">
                <a:latin typeface="+mn-ea"/>
                <a:cs typeface="+mn-ea"/>
                <a:sym typeface="Arial" panose="020B0604020202020204" pitchFamily="34" charset="0"/>
              </a:rPr>
              <a:t>日收益和周收益的自相关不能反对市场效率。</a:t>
            </a:r>
            <a:r>
              <a:rPr lang="en-US" altLang="zh-CN" sz="1600" dirty="0">
                <a:solidFill>
                  <a:schemeClr val="tx1">
                    <a:lumMod val="65000"/>
                    <a:lumOff val="35000"/>
                  </a:schemeClr>
                </a:solidFill>
                <a:latin typeface="+mn-ea"/>
                <a:cs typeface="+mn-ea"/>
                <a:sym typeface="Arial" panose="020B0604020202020204" pitchFamily="34" charset="0"/>
              </a:rPr>
              <a:t>因为即使自相关性偏离0，它们也接近于0，因此在经济上不重要。</a:t>
            </a:r>
            <a:endParaRPr lang="en-US" altLang="zh-CN" sz="1600" dirty="0">
              <a:solidFill>
                <a:schemeClr val="tx1">
                  <a:lumMod val="65000"/>
                  <a:lumOff val="35000"/>
                </a:schemeClr>
              </a:solidFill>
              <a:latin typeface="+mn-ea"/>
              <a:cs typeface="+mn-ea"/>
              <a:sym typeface="Arial" panose="020B0604020202020204" pitchFamily="34" charset="0"/>
            </a:endParaRPr>
          </a:p>
        </p:txBody>
      </p:sp>
      <p:sp>
        <p:nvSpPr>
          <p:cNvPr id="24" name="文本框 23"/>
          <p:cNvSpPr txBox="1"/>
          <p:nvPr>
            <p:custDataLst>
              <p:tags r:id="rId5"/>
            </p:custDataLst>
          </p:nvPr>
        </p:nvSpPr>
        <p:spPr>
          <a:xfrm>
            <a:off x="441325" y="5137785"/>
            <a:ext cx="11273155" cy="873957"/>
          </a:xfrm>
          <a:prstGeom prst="rect">
            <a:avLst/>
          </a:prstGeom>
          <a:noFill/>
        </p:spPr>
        <p:txBody>
          <a:bodyPr wrap="square" rtlCol="0">
            <a:spAutoFit/>
          </a:bodyPr>
          <a:lstStyle/>
          <a:p>
            <a:pPr>
              <a:lnSpc>
                <a:spcPct val="150000"/>
              </a:lnSpc>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实证中是否有Shiller-Summers模型所描述的现象？长期收益的自相关性是怎样的？</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a:lnSpc>
                <a:spcPct val="150000"/>
              </a:lnSpc>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Shiller-Summers的挑战催生了一系列</a:t>
            </a:r>
            <a:r>
              <a:rPr lang="zh-CN" altLang="en-US" b="1" dirty="0">
                <a:latin typeface="Arial" panose="020B0604020202020204" pitchFamily="34" charset="0"/>
                <a:ea typeface="微软雅黑" panose="020B0503020204020204" pitchFamily="34" charset="-122"/>
                <a:cs typeface="+mn-ea"/>
                <a:sym typeface="Arial" panose="020B0604020202020204" pitchFamily="34" charset="0"/>
              </a:rPr>
              <a:t>关于从历史回报预测长期回报</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的研究。</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标题 7"/>
          <p:cNvSpPr txBox="1"/>
          <p:nvPr>
            <p:custDataLst>
              <p:tags r:id="rId6"/>
            </p:custDataLst>
          </p:nvPr>
        </p:nvSpPr>
        <p:spPr>
          <a:xfrm>
            <a:off x="6646545" y="2769235"/>
            <a:ext cx="204660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sym typeface="Arial" panose="020B0604020202020204" pitchFamily="34" charset="0"/>
              </a:rPr>
              <a:t>Criticism</a:t>
            </a:r>
            <a:endParaRPr lang="en-US" altLang="zh-CN" dirty="0">
              <a:sym typeface="Arial" panose="020B0604020202020204" pitchFamily="34" charset="0"/>
            </a:endParaRPr>
          </a:p>
        </p:txBody>
      </p:sp>
      <p:cxnSp>
        <p:nvCxnSpPr>
          <p:cNvPr id="26" name="连接符: 肘形 34"/>
          <p:cNvCxnSpPr>
            <a:endCxn id="11" idx="1"/>
          </p:cNvCxnSpPr>
          <p:nvPr>
            <p:custDataLst>
              <p:tags r:id="rId7"/>
            </p:custDataLst>
          </p:nvPr>
        </p:nvCxnSpPr>
        <p:spPr>
          <a:xfrm>
            <a:off x="5703570" y="4138295"/>
            <a:ext cx="688975" cy="3175"/>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连接符: 肘形 34"/>
          <p:cNvCxnSpPr>
            <a:endCxn id="17" idx="1"/>
          </p:cNvCxnSpPr>
          <p:nvPr>
            <p:custDataLst>
              <p:tags r:id="rId1"/>
            </p:custDataLst>
          </p:nvPr>
        </p:nvCxnSpPr>
        <p:spPr>
          <a:xfrm>
            <a:off x="5732780" y="4309745"/>
            <a:ext cx="726440" cy="648335"/>
          </a:xfrm>
          <a:prstGeom prst="bentConnector3">
            <a:avLst>
              <a:gd name="adj1" fmla="val 63199"/>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iṧľíḋê"/>
          <p:cNvSpPr/>
          <p:nvPr/>
        </p:nvSpPr>
        <p:spPr bwMode="gray">
          <a:xfrm>
            <a:off x="328930" y="2871470"/>
            <a:ext cx="5605780" cy="171704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1</a:t>
            </a:r>
            <a:r>
              <a:rPr lang="zh-CN" altLang="en-US" sz="1600" dirty="0">
                <a:solidFill>
                  <a:schemeClr val="tx1">
                    <a:lumMod val="65000"/>
                    <a:lumOff val="35000"/>
                  </a:schemeClr>
                </a:solidFill>
                <a:latin typeface="+mn-ea"/>
                <a:cs typeface="+mn-ea"/>
                <a:sym typeface="Arial" panose="020B0604020202020204" pitchFamily="34" charset="0"/>
              </a:rPr>
              <a:t>：</a:t>
            </a:r>
            <a:r>
              <a:rPr sz="1600" dirty="0">
                <a:solidFill>
                  <a:schemeClr val="tx1">
                    <a:lumMod val="65000"/>
                    <a:lumOff val="35000"/>
                  </a:schemeClr>
                </a:solidFill>
                <a:latin typeface="+mn-ea"/>
                <a:cs typeface="+mn-ea"/>
                <a:sym typeface="Arial" panose="020B0604020202020204" pitchFamily="34" charset="0"/>
              </a:rPr>
              <a:t>Fama和French (1988a)发现自相关性。1926-1985年期间纽交所股票的多元化投资</a:t>
            </a:r>
            <a:r>
              <a:rPr sz="1600" b="1" dirty="0">
                <a:solidFill>
                  <a:schemeClr val="tx1">
                    <a:lumMod val="65000"/>
                    <a:lumOff val="35000"/>
                  </a:schemeClr>
                </a:solidFill>
                <a:latin typeface="+mn-ea"/>
                <a:cs typeface="+mn-ea"/>
                <a:sym typeface="Arial" panose="020B0604020202020204" pitchFamily="34" charset="0"/>
              </a:rPr>
              <a:t>组合</a:t>
            </a:r>
            <a:r>
              <a:rPr sz="1600" dirty="0">
                <a:solidFill>
                  <a:schemeClr val="tx1">
                    <a:lumMod val="65000"/>
                    <a:lumOff val="35000"/>
                  </a:schemeClr>
                </a:solidFill>
                <a:latin typeface="+mn-ea"/>
                <a:cs typeface="+mn-ea"/>
                <a:sym typeface="Arial" panose="020B0604020202020204" pitchFamily="34" charset="0"/>
              </a:rPr>
              <a:t>的收益</a:t>
            </a:r>
            <a:r>
              <a:rPr sz="1600" b="1" dirty="0">
                <a:solidFill>
                  <a:schemeClr val="tx1">
                    <a:lumMod val="65000"/>
                    <a:lumOff val="35000"/>
                  </a:schemeClr>
                </a:solidFill>
                <a:latin typeface="+mn-ea"/>
                <a:cs typeface="+mn-ea"/>
                <a:sym typeface="Arial" panose="020B0604020202020204" pitchFamily="34" charset="0"/>
              </a:rPr>
              <a:t>具有</a:t>
            </a:r>
            <a:r>
              <a:rPr sz="1600" dirty="0">
                <a:solidFill>
                  <a:schemeClr val="tx1">
                    <a:lumMod val="65000"/>
                    <a:lumOff val="35000"/>
                  </a:schemeClr>
                </a:solidFill>
                <a:latin typeface="+mn-ea"/>
                <a:cs typeface="+mn-ea"/>
                <a:sym typeface="Arial" panose="020B0604020202020204" pitchFamily="34" charset="0"/>
              </a:rPr>
              <a:t>席勒-萨默斯模型所预测的模式。在短期内，自相关性接近于0，但在3年至5年的回报率中，自相关性变为负值，约为- 0.25至- 0.4。</a:t>
            </a:r>
            <a:endParaRPr sz="1600" dirty="0">
              <a:solidFill>
                <a:schemeClr val="tx1">
                  <a:lumMod val="65000"/>
                  <a:lumOff val="35000"/>
                </a:schemeClr>
              </a:solidFill>
              <a:latin typeface="+mn-ea"/>
              <a:cs typeface="+mn-ea"/>
              <a:sym typeface="Arial" panose="020B0604020202020204" pitchFamily="34" charset="0"/>
            </a:endParaRPr>
          </a:p>
        </p:txBody>
      </p:sp>
      <p:sp>
        <p:nvSpPr>
          <p:cNvPr id="10" name="iṧľíḋê"/>
          <p:cNvSpPr/>
          <p:nvPr/>
        </p:nvSpPr>
        <p:spPr bwMode="gray">
          <a:xfrm>
            <a:off x="328930" y="4791710"/>
            <a:ext cx="5605780" cy="131699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lnSpcReduction="10000"/>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2</a:t>
            </a:r>
            <a:r>
              <a:rPr lang="zh-CN" altLang="en-US" sz="1600" dirty="0">
                <a:solidFill>
                  <a:schemeClr val="tx1">
                    <a:lumMod val="65000"/>
                    <a:lumOff val="35000"/>
                  </a:schemeClr>
                </a:solidFill>
                <a:latin typeface="+mn-ea"/>
                <a:cs typeface="+mn-ea"/>
                <a:sym typeface="Arial" panose="020B0604020202020204" pitchFamily="34" charset="0"/>
              </a:rPr>
              <a:t>：Poterba和Summers(1988)发现，对于2 - 8年的N年，多元化投资组合N年收益方差的增长远小于与N成比例的增长，这与暂时性价格波动导致收益存在负自相关的假设是一致的。</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1" name="矩形: 圆角 10"/>
          <p:cNvSpPr/>
          <p:nvPr/>
        </p:nvSpPr>
        <p:spPr>
          <a:xfrm>
            <a:off x="6459855" y="1501140"/>
            <a:ext cx="5339080" cy="1985010"/>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6584110" y="1501312"/>
            <a:ext cx="5014877" cy="1938020"/>
          </a:xfrm>
          <a:prstGeom prst="rect">
            <a:avLst/>
          </a:prstGeom>
          <a:noFill/>
        </p:spPr>
        <p:txBody>
          <a:bodyPr wrap="square">
            <a:spAutoFit/>
          </a:bodyPr>
          <a:lstStyle/>
          <a:p>
            <a:pPr>
              <a:lnSpc>
                <a:spcPct val="150000"/>
              </a:lnSpc>
            </a:pPr>
            <a:r>
              <a:rPr lang="zh-CN" altLang="en-US" sz="1600" b="1" dirty="0">
                <a:latin typeface="+mn-ea"/>
                <a:cs typeface="+mn-ea"/>
              </a:rPr>
              <a:t>长期自相关性可能是数据问题</a:t>
            </a:r>
            <a:endParaRPr lang="en-US" altLang="zh-CN" sz="1600" b="1" dirty="0">
              <a:latin typeface="+mn-ea"/>
              <a:cs typeface="+mn-ea"/>
            </a:endParaRPr>
          </a:p>
          <a:p>
            <a:pPr>
              <a:lnSpc>
                <a:spcPct val="150000"/>
              </a:lnSpc>
            </a:pPr>
            <a:r>
              <a:rPr lang="zh-CN" altLang="en-US" sz="1600" dirty="0">
                <a:latin typeface="+mn-ea"/>
                <a:cs typeface="+mn-ea"/>
              </a:rPr>
              <a:t>即使有</a:t>
            </a:r>
            <a:r>
              <a:rPr lang="en-US" altLang="zh-CN" sz="1600" dirty="0">
                <a:latin typeface="+mn-ea"/>
                <a:cs typeface="+mn-ea"/>
              </a:rPr>
              <a:t>60</a:t>
            </a:r>
            <a:r>
              <a:rPr lang="zh-CN" altLang="en-US" sz="1600" dirty="0">
                <a:latin typeface="+mn-ea"/>
                <a:cs typeface="+mn-ea"/>
              </a:rPr>
              <a:t>年的数据，对长期回报的测试也意味着</a:t>
            </a:r>
            <a:r>
              <a:rPr lang="zh-CN" altLang="en-US" sz="1600" b="1" dirty="0">
                <a:latin typeface="+mn-ea"/>
                <a:cs typeface="+mn-ea"/>
              </a:rPr>
              <a:t>样本量小，功率低</a:t>
            </a:r>
            <a:r>
              <a:rPr lang="zh-CN" altLang="en-US" sz="1600" dirty="0">
                <a:latin typeface="+mn-ea"/>
                <a:cs typeface="+mn-ea"/>
              </a:rPr>
              <a:t>。更能说明问题的是，当</a:t>
            </a:r>
            <a:r>
              <a:rPr lang="en-US" altLang="zh-CN" sz="1600" dirty="0" err="1">
                <a:latin typeface="+mn-ea"/>
                <a:cs typeface="+mn-ea"/>
              </a:rPr>
              <a:t>Fama</a:t>
            </a:r>
            <a:r>
              <a:rPr lang="zh-CN" altLang="en-US" sz="1600" dirty="0">
                <a:latin typeface="+mn-ea"/>
                <a:cs typeface="+mn-ea"/>
              </a:rPr>
              <a:t>和</a:t>
            </a:r>
            <a:r>
              <a:rPr lang="en-US" altLang="zh-CN" sz="1600" dirty="0">
                <a:latin typeface="+mn-ea"/>
                <a:cs typeface="+mn-ea"/>
              </a:rPr>
              <a:t>French</a:t>
            </a:r>
            <a:r>
              <a:rPr lang="zh-CN" altLang="en-US" sz="1600" dirty="0">
                <a:latin typeface="+mn-ea"/>
                <a:cs typeface="+mn-ea"/>
              </a:rPr>
              <a:t>从测试中</a:t>
            </a:r>
            <a:r>
              <a:rPr lang="zh-CN" altLang="en-US" sz="1600" b="1" dirty="0">
                <a:latin typeface="+mn-ea"/>
                <a:cs typeface="+mn-ea"/>
              </a:rPr>
              <a:t>删除</a:t>
            </a:r>
            <a:r>
              <a:rPr lang="en-US" altLang="zh-CN" sz="1600" dirty="0">
                <a:latin typeface="+mn-ea"/>
                <a:cs typeface="+mn-ea"/>
              </a:rPr>
              <a:t>1926-1940</a:t>
            </a:r>
            <a:r>
              <a:rPr lang="zh-CN" altLang="en-US" sz="1600" dirty="0">
                <a:latin typeface="+mn-ea"/>
                <a:cs typeface="+mn-ea"/>
              </a:rPr>
              <a:t>年期间时，</a:t>
            </a:r>
            <a:r>
              <a:rPr lang="en-US" altLang="zh-CN" sz="1600" dirty="0">
                <a:latin typeface="+mn-ea"/>
                <a:cs typeface="+mn-ea"/>
              </a:rPr>
              <a:t>3</a:t>
            </a:r>
            <a:r>
              <a:rPr lang="zh-CN" altLang="en-US" sz="1600" dirty="0">
                <a:latin typeface="+mn-ea"/>
                <a:cs typeface="+mn-ea"/>
              </a:rPr>
              <a:t>年至</a:t>
            </a:r>
            <a:r>
              <a:rPr lang="en-US" altLang="zh-CN" sz="1600" dirty="0">
                <a:latin typeface="+mn-ea"/>
                <a:cs typeface="+mn-ea"/>
              </a:rPr>
              <a:t>5</a:t>
            </a:r>
            <a:r>
              <a:rPr lang="zh-CN" altLang="en-US" sz="1600" dirty="0">
                <a:latin typeface="+mn-ea"/>
                <a:cs typeface="+mn-ea"/>
              </a:rPr>
              <a:t>年回报率中存在强烈</a:t>
            </a:r>
            <a:r>
              <a:rPr lang="zh-CN" altLang="en-US" sz="1600" b="1" dirty="0">
                <a:latin typeface="+mn-ea"/>
                <a:cs typeface="+mn-ea"/>
              </a:rPr>
              <a:t>负自相关的证据就消失了</a:t>
            </a:r>
            <a:r>
              <a:rPr lang="zh-CN" altLang="en-US" sz="1600" dirty="0">
                <a:latin typeface="+mn-ea"/>
                <a:cs typeface="+mn-ea"/>
              </a:rPr>
              <a:t>。</a:t>
            </a:r>
            <a:endParaRPr lang="zh-CN" altLang="en-US" sz="1600" dirty="0">
              <a:latin typeface="+mn-ea"/>
              <a:cs typeface="+mn-ea"/>
            </a:endParaRPr>
          </a:p>
        </p:txBody>
      </p:sp>
      <p:sp>
        <p:nvSpPr>
          <p:cNvPr id="17" name="矩形: 圆角 16"/>
          <p:cNvSpPr/>
          <p:nvPr/>
        </p:nvSpPr>
        <p:spPr>
          <a:xfrm>
            <a:off x="6459220" y="3750945"/>
            <a:ext cx="5339715" cy="2414270"/>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6584950" y="3750945"/>
            <a:ext cx="5071745" cy="2306955"/>
          </a:xfrm>
          <a:prstGeom prst="rect">
            <a:avLst/>
          </a:prstGeom>
          <a:noFill/>
        </p:spPr>
        <p:txBody>
          <a:bodyPr wrap="square">
            <a:spAutoFit/>
          </a:bodyPr>
          <a:lstStyle/>
          <a:p>
            <a:pPr>
              <a:lnSpc>
                <a:spcPct val="150000"/>
              </a:lnSpc>
            </a:pPr>
            <a:r>
              <a:rPr lang="zh-CN" altLang="en-US" sz="1600" b="1" dirty="0">
                <a:latin typeface="+mn-ea"/>
                <a:cs typeface="+mn-ea"/>
              </a:rPr>
              <a:t>股票价格的非理性泡沫与理性的时变预期回报难以区分</a:t>
            </a:r>
            <a:endParaRPr lang="en-US" altLang="zh-CN" sz="1600" b="1" dirty="0">
              <a:latin typeface="+mn-ea"/>
              <a:cs typeface="+mn-ea"/>
            </a:endParaRPr>
          </a:p>
          <a:p>
            <a:pPr>
              <a:lnSpc>
                <a:spcPct val="150000"/>
              </a:lnSpc>
            </a:pPr>
            <a:r>
              <a:rPr lang="zh-CN" altLang="en-US" sz="1600" dirty="0">
                <a:latin typeface="+mn-ea"/>
                <a:cs typeface="+mn-ea"/>
              </a:rPr>
              <a:t>假设</a:t>
            </a:r>
            <a:r>
              <a:rPr lang="en-US" altLang="zh-CN" sz="1600" dirty="0">
                <a:latin typeface="+mn-ea"/>
                <a:cs typeface="+mn-ea"/>
              </a:rPr>
              <a:t>(1)</a:t>
            </a:r>
            <a:r>
              <a:rPr lang="zh-CN" altLang="en-US" sz="1600" dirty="0">
                <a:latin typeface="+mn-ea"/>
                <a:cs typeface="+mn-ea"/>
              </a:rPr>
              <a:t>理性定价意味着预期收益是高度自相关但均值回归的，</a:t>
            </a:r>
            <a:r>
              <a:rPr lang="en-US" altLang="zh-CN" sz="1600" dirty="0">
                <a:latin typeface="+mn-ea"/>
                <a:cs typeface="+mn-ea"/>
              </a:rPr>
              <a:t>(2)</a:t>
            </a:r>
            <a:r>
              <a:rPr lang="zh-CN" altLang="en-US" sz="1600" dirty="0">
                <a:latin typeface="+mn-ea"/>
                <a:cs typeface="+mn-ea"/>
              </a:rPr>
              <a:t>预期</a:t>
            </a:r>
            <a:r>
              <a:rPr lang="zh-CN" altLang="en-US" sz="1600" b="1" dirty="0">
                <a:latin typeface="+mn-ea"/>
                <a:cs typeface="+mn-ea"/>
              </a:rPr>
              <a:t>收益的冲击</a:t>
            </a:r>
            <a:r>
              <a:rPr lang="zh-CN" altLang="en-US" sz="1600" dirty="0">
                <a:latin typeface="+mn-ea"/>
                <a:cs typeface="+mn-ea"/>
              </a:rPr>
              <a:t>与预期</a:t>
            </a:r>
            <a:r>
              <a:rPr lang="zh-CN" altLang="en-US" sz="1600" b="1" dirty="0">
                <a:latin typeface="+mn-ea"/>
                <a:cs typeface="+mn-ea"/>
              </a:rPr>
              <a:t>股息的冲击</a:t>
            </a:r>
            <a:r>
              <a:rPr lang="zh-CN" altLang="en-US" sz="1600" dirty="0">
                <a:latin typeface="+mn-ea"/>
                <a:cs typeface="+mn-ea"/>
              </a:rPr>
              <a:t>不相关。此时预期收益冲击对预期股息、贴现率或价格没有永久性影响。对预期收益的正面冲击会产生价格下跌</a:t>
            </a:r>
            <a:r>
              <a:rPr lang="en-US" altLang="zh-CN" sz="1600" dirty="0">
                <a:latin typeface="+mn-ea"/>
                <a:cs typeface="+mn-ea"/>
              </a:rPr>
              <a:t>(</a:t>
            </a:r>
            <a:r>
              <a:rPr lang="zh-CN" altLang="en-US" sz="1600" dirty="0">
                <a:latin typeface="+mn-ea"/>
                <a:cs typeface="+mn-ea"/>
              </a:rPr>
              <a:t>折现率效应</a:t>
            </a:r>
            <a:r>
              <a:rPr lang="en-US" altLang="zh-CN" sz="1600" dirty="0">
                <a:latin typeface="+mn-ea"/>
                <a:cs typeface="+mn-ea"/>
              </a:rPr>
              <a:t>)</a:t>
            </a:r>
            <a:r>
              <a:rPr lang="zh-CN" altLang="en-US" sz="1600" dirty="0">
                <a:latin typeface="+mn-ea"/>
                <a:cs typeface="+mn-ea"/>
              </a:rPr>
              <a:t>，最终会被暂时较高的预期收益所抵消。</a:t>
            </a:r>
            <a:endParaRPr lang="zh-CN" altLang="zh-CN" sz="1600" dirty="0">
              <a:latin typeface="+mn-ea"/>
              <a:cs typeface="+mn-ea"/>
            </a:endParaRPr>
          </a:p>
        </p:txBody>
      </p:sp>
      <p:sp>
        <p:nvSpPr>
          <p:cNvPr id="6" name="标题 5"/>
          <p:cNvSpPr>
            <a:spLocks noGrp="1"/>
          </p:cNvSpPr>
          <p:nvPr>
            <p:ph type="title"/>
          </p:nvPr>
        </p:nvSpPr>
        <p:spPr/>
        <p:txBody>
          <a:bodyPr/>
          <a:lstStyle/>
          <a:p>
            <a:r>
              <a:rPr lang="en-US" altLang="zh-CN">
                <a:sym typeface="Arial" panose="020B0604020202020204" pitchFamily="34" charset="0"/>
              </a:rPr>
              <a:t>A.2.Past Returns:Long-Horizon Returns</a:t>
            </a:r>
            <a:endParaRPr lang="zh-CN" altLang="en-US"/>
          </a:p>
        </p:txBody>
      </p:sp>
      <p:sp>
        <p:nvSpPr>
          <p:cNvPr id="12" name="标题 7"/>
          <p:cNvSpPr>
            <a:spLocks noGrp="1"/>
          </p:cNvSpPr>
          <p:nvPr>
            <p:custDataLst>
              <p:tags r:id="rId2"/>
            </p:custDataLst>
          </p:nvPr>
        </p:nvSpPr>
        <p:spPr>
          <a:xfrm>
            <a:off x="1733550" y="909955"/>
            <a:ext cx="241871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a:sym typeface="Arial" panose="020B0604020202020204" pitchFamily="34" charset="0"/>
              </a:rPr>
              <a:t>有效市场的挑战</a:t>
            </a:r>
            <a:endParaRPr lang="zh-CN" altLang="en-US" dirty="0">
              <a:sym typeface="Arial" panose="020B0604020202020204" pitchFamily="34" charset="0"/>
            </a:endParaRPr>
          </a:p>
        </p:txBody>
      </p:sp>
      <p:sp>
        <p:nvSpPr>
          <p:cNvPr id="15" name="标题 7"/>
          <p:cNvSpPr txBox="1"/>
          <p:nvPr>
            <p:custDataLst>
              <p:tags r:id="rId3"/>
            </p:custDataLst>
          </p:nvPr>
        </p:nvSpPr>
        <p:spPr>
          <a:xfrm>
            <a:off x="7818120" y="902970"/>
            <a:ext cx="242760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sym typeface="Arial" panose="020B0604020202020204" pitchFamily="34" charset="0"/>
              </a:rPr>
              <a:t>Fama</a:t>
            </a:r>
            <a:r>
              <a:rPr dirty="0">
                <a:sym typeface="Arial" panose="020B0604020202020204" pitchFamily="34" charset="0"/>
              </a:rPr>
              <a:t>的解释</a:t>
            </a:r>
            <a:endParaRPr dirty="0">
              <a:sym typeface="Arial" panose="020B0604020202020204" pitchFamily="34" charset="0"/>
            </a:endParaRPr>
          </a:p>
        </p:txBody>
      </p:sp>
      <p:sp>
        <p:nvSpPr>
          <p:cNvPr id="16" name="矩形 15"/>
          <p:cNvSpPr/>
          <p:nvPr>
            <p:custDataLst>
              <p:tags r:id="rId4"/>
            </p:custDataLst>
          </p:nvPr>
        </p:nvSpPr>
        <p:spPr>
          <a:xfrm>
            <a:off x="5529836" y="683260"/>
            <a:ext cx="954107" cy="923330"/>
          </a:xfrm>
          <a:prstGeom prst="rect">
            <a:avLst/>
          </a:prstGeom>
          <a:noFill/>
        </p:spPr>
        <p:txBody>
          <a:bodyPr wrap="none" lIns="91440" tIns="45720" rIns="91440" bIns="45720">
            <a:spAutoFit/>
          </a:bodyPr>
          <a:lstStyle/>
          <a:p>
            <a:pPr algn="ctr"/>
            <a:r>
              <a:rPr lang="en-US" altLang="zh-CN"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vs</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cxnSp>
        <p:nvCxnSpPr>
          <p:cNvPr id="35" name="连接符: 肘形 34"/>
          <p:cNvCxnSpPr>
            <a:stCxn id="9" idx="3"/>
            <a:endCxn id="11" idx="1"/>
          </p:cNvCxnSpPr>
          <p:nvPr>
            <p:custDataLst>
              <p:tags r:id="rId5"/>
            </p:custDataLst>
          </p:nvPr>
        </p:nvCxnSpPr>
        <p:spPr>
          <a:xfrm flipV="1">
            <a:off x="5934710" y="2493645"/>
            <a:ext cx="525145" cy="1236345"/>
          </a:xfrm>
          <a:prstGeom prst="bentConnector3">
            <a:avLst>
              <a:gd name="adj1" fmla="val 5006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 name="Shape 1794"/>
          <p:cNvSpPr/>
          <p:nvPr>
            <p:custDataLst>
              <p:tags r:id="rId6"/>
            </p:custDataLst>
          </p:nvPr>
        </p:nvSpPr>
        <p:spPr>
          <a:xfrm>
            <a:off x="805815" y="1614170"/>
            <a:ext cx="4446905" cy="926465"/>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A2</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：长期回报的自相关性为负</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5" name="连接符: 肘形 34"/>
          <p:cNvCxnSpPr>
            <a:stCxn id="10" idx="3"/>
            <a:endCxn id="17" idx="1"/>
          </p:cNvCxnSpPr>
          <p:nvPr>
            <p:custDataLst>
              <p:tags r:id="rId7"/>
            </p:custDataLst>
          </p:nvPr>
        </p:nvCxnSpPr>
        <p:spPr>
          <a:xfrm flipV="1">
            <a:off x="5934710" y="4958080"/>
            <a:ext cx="524510" cy="492125"/>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 name="标题 7"/>
          <p:cNvSpPr txBox="1"/>
          <p:nvPr/>
        </p:nvSpPr>
        <p:spPr>
          <a:xfrm>
            <a:off x="7818120" y="1007745"/>
            <a:ext cx="242760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dirty="0">
                <a:sym typeface="Arial" panose="020B0604020202020204" pitchFamily="34" charset="0"/>
              </a:rPr>
              <a:t>其他人的解释</a:t>
            </a:r>
            <a:endParaRPr dirty="0">
              <a:sym typeface="Arial" panose="020B0604020202020204" pitchFamily="34" charset="0"/>
            </a:endParaRPr>
          </a:p>
        </p:txBody>
      </p:sp>
      <p:sp>
        <p:nvSpPr>
          <p:cNvPr id="4" name="矩形 3"/>
          <p:cNvSpPr/>
          <p:nvPr/>
        </p:nvSpPr>
        <p:spPr>
          <a:xfrm>
            <a:off x="5529836" y="788035"/>
            <a:ext cx="954107" cy="923330"/>
          </a:xfrm>
          <a:prstGeom prst="rect">
            <a:avLst/>
          </a:prstGeom>
          <a:noFill/>
        </p:spPr>
        <p:txBody>
          <a:bodyPr wrap="none" lIns="91440" tIns="45720" rIns="91440" bIns="45720">
            <a:spAutoFit/>
          </a:bodyPr>
          <a:lstStyle/>
          <a:p>
            <a:pPr algn="ctr"/>
            <a:r>
              <a:rPr lang="en-US" altLang="zh-CN"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vs</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 name="Shape 1794"/>
          <p:cNvSpPr/>
          <p:nvPr/>
        </p:nvSpPr>
        <p:spPr>
          <a:xfrm>
            <a:off x="805815" y="1709420"/>
            <a:ext cx="4446905" cy="926465"/>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A3</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：市场对消息过度反应</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iṧľíḋê"/>
          <p:cNvSpPr/>
          <p:nvPr/>
        </p:nvSpPr>
        <p:spPr bwMode="gray">
          <a:xfrm>
            <a:off x="328930" y="3061970"/>
            <a:ext cx="5605780" cy="2738755"/>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endParaRPr lang="en-US" altLang="zh-CN" sz="1600" dirty="0">
              <a:solidFill>
                <a:schemeClr val="tx1">
                  <a:lumMod val="65000"/>
                  <a:lumOff val="35000"/>
                </a:schemeClr>
              </a:solidFill>
              <a:latin typeface="+mn-ea"/>
              <a:cs typeface="+mn-ea"/>
              <a:sym typeface="Arial" panose="020B0604020202020204" pitchFamily="34" charset="0"/>
            </a:endParaRPr>
          </a:p>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DeBondt和Thaler(1985,1987)对市场效率进行了积极的实证攻击。他们发现，在3到5年的时间里，纽交所那些被认为是跌幅最大的股票（输家），往往在接下来的几年里，尤其是在1月份，相对于市场有很高的回报。相反，被认定为极端赢家的股票在随后的几年里相对于市场的回报往往较弱。他们将这些结果归因于市场对公司极端坏消息或好消息的过度反应。</a:t>
            </a:r>
            <a:endParaRPr lang="zh-CN" altLang="en-US" sz="1600" dirty="0">
              <a:solidFill>
                <a:schemeClr val="tx1">
                  <a:lumMod val="65000"/>
                  <a:lumOff val="35000"/>
                </a:schemeClr>
              </a:solidFill>
              <a:latin typeface="+mn-ea"/>
              <a:cs typeface="+mn-ea"/>
              <a:sym typeface="Arial" panose="020B0604020202020204" pitchFamily="34" charset="0"/>
            </a:endParaRPr>
          </a:p>
          <a:p>
            <a:pPr algn="just">
              <a:lnSpc>
                <a:spcPct val="130000"/>
              </a:lnSpc>
              <a:spcBef>
                <a:spcPct val="0"/>
              </a:spcBef>
            </a:pP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1" name="矩形: 圆角 10"/>
          <p:cNvSpPr/>
          <p:nvPr/>
        </p:nvSpPr>
        <p:spPr>
          <a:xfrm>
            <a:off x="6637020" y="1692275"/>
            <a:ext cx="4707890" cy="1040130"/>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6856168" y="1711350"/>
            <a:ext cx="4343721" cy="829945"/>
          </a:xfrm>
          <a:prstGeom prst="rect">
            <a:avLst/>
          </a:prstGeom>
          <a:noFill/>
        </p:spPr>
        <p:txBody>
          <a:bodyPr wrap="square">
            <a:spAutoFit/>
          </a:bodyPr>
          <a:lstStyle/>
          <a:p>
            <a:pPr>
              <a:lnSpc>
                <a:spcPct val="150000"/>
              </a:lnSpc>
            </a:pPr>
            <a:r>
              <a:rPr lang="zh-CN" sz="1600" dirty="0">
                <a:latin typeface="+mn-ea"/>
                <a:cs typeface="+mn-ea"/>
              </a:rPr>
              <a:t>Chan(1988)和Ball和Kothari(1989)认为，</a:t>
            </a:r>
            <a:r>
              <a:rPr lang="zh-CN" sz="1600" b="1" dirty="0">
                <a:latin typeface="+mn-ea"/>
                <a:cs typeface="+mn-ea"/>
              </a:rPr>
              <a:t>输赢效应是由于未能对收益进行风险调整</a:t>
            </a:r>
            <a:r>
              <a:rPr lang="zh-CN" sz="1600" dirty="0">
                <a:latin typeface="+mn-ea"/>
                <a:cs typeface="+mn-ea"/>
              </a:rPr>
              <a:t>。</a:t>
            </a:r>
            <a:endParaRPr lang="zh-CN" sz="1600" dirty="0">
              <a:latin typeface="+mn-ea"/>
              <a:cs typeface="+mn-ea"/>
            </a:endParaRPr>
          </a:p>
        </p:txBody>
      </p:sp>
      <p:sp>
        <p:nvSpPr>
          <p:cNvPr id="17" name="矩形: 圆角 16"/>
          <p:cNvSpPr/>
          <p:nvPr/>
        </p:nvSpPr>
        <p:spPr>
          <a:xfrm>
            <a:off x="6637020" y="3020060"/>
            <a:ext cx="4707890" cy="1480820"/>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6872603" y="3130214"/>
            <a:ext cx="4327286" cy="1198880"/>
          </a:xfrm>
          <a:prstGeom prst="rect">
            <a:avLst/>
          </a:prstGeom>
          <a:noFill/>
        </p:spPr>
        <p:txBody>
          <a:bodyPr wrap="square">
            <a:spAutoFit/>
          </a:bodyPr>
          <a:lstStyle/>
          <a:p>
            <a:pPr>
              <a:lnSpc>
                <a:spcPct val="150000"/>
              </a:lnSpc>
            </a:pPr>
            <a:r>
              <a:rPr altLang="zh-CN" sz="1600" dirty="0">
                <a:latin typeface="+mn-ea"/>
                <a:cs typeface="+mn-ea"/>
              </a:rPr>
              <a:t>Zarowin(1989)认为</a:t>
            </a:r>
            <a:r>
              <a:rPr altLang="zh-CN" sz="1600" b="1" dirty="0">
                <a:latin typeface="+mn-ea"/>
                <a:cs typeface="+mn-ea"/>
              </a:rPr>
              <a:t>输赢效应与Banz(1981)的规模效应有关</a:t>
            </a:r>
            <a:r>
              <a:rPr lang="zh-CN" sz="1600" dirty="0">
                <a:latin typeface="+mn-ea"/>
                <a:cs typeface="+mn-ea"/>
              </a:rPr>
              <a:t>，即</a:t>
            </a:r>
            <a:r>
              <a:rPr altLang="zh-CN" sz="1600" dirty="0">
                <a:latin typeface="+mn-ea"/>
                <a:cs typeface="+mn-ea"/>
              </a:rPr>
              <a:t>小股(通常是亏损股)的预期回报率高于大股</a:t>
            </a:r>
            <a:r>
              <a:rPr lang="zh-CN" sz="1600" dirty="0">
                <a:latin typeface="+mn-ea"/>
                <a:cs typeface="+mn-ea"/>
              </a:rPr>
              <a:t>。</a:t>
            </a:r>
            <a:endParaRPr lang="zh-CN" sz="1600" dirty="0">
              <a:latin typeface="+mn-ea"/>
              <a:cs typeface="+mn-ea"/>
            </a:endParaRPr>
          </a:p>
        </p:txBody>
      </p:sp>
      <p:sp>
        <p:nvSpPr>
          <p:cNvPr id="12" name="矩形: 圆角 16"/>
          <p:cNvSpPr/>
          <p:nvPr>
            <p:custDataLst>
              <p:tags r:id="rId1"/>
            </p:custDataLst>
          </p:nvPr>
        </p:nvSpPr>
        <p:spPr>
          <a:xfrm>
            <a:off x="6620510" y="4747260"/>
            <a:ext cx="4707890" cy="1480820"/>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custDataLst>
              <p:tags r:id="rId2"/>
            </p:custDataLst>
          </p:nvPr>
        </p:nvSpPr>
        <p:spPr>
          <a:xfrm>
            <a:off x="6856095" y="4847590"/>
            <a:ext cx="4251325" cy="1198880"/>
          </a:xfrm>
          <a:prstGeom prst="rect">
            <a:avLst/>
          </a:prstGeom>
          <a:noFill/>
        </p:spPr>
        <p:txBody>
          <a:bodyPr wrap="square">
            <a:spAutoFit/>
          </a:bodyPr>
          <a:lstStyle/>
          <a:p>
            <a:pPr>
              <a:lnSpc>
                <a:spcPct val="150000"/>
              </a:lnSpc>
            </a:pPr>
            <a:r>
              <a:rPr sz="1600" b="1" dirty="0">
                <a:latin typeface="+mn-ea"/>
                <a:cs typeface="+mn-ea"/>
                <a:sym typeface="+mn-ea"/>
              </a:rPr>
              <a:t>困境企业效应</a:t>
            </a:r>
            <a:r>
              <a:rPr lang="zh-CN" sz="1600" dirty="0">
                <a:latin typeface="+mn-ea"/>
                <a:cs typeface="+mn-ea"/>
                <a:sym typeface="+mn-ea"/>
              </a:rPr>
              <a:t>：</a:t>
            </a:r>
            <a:r>
              <a:rPr sz="1600" dirty="0">
                <a:latin typeface="+mn-ea"/>
                <a:cs typeface="+mn-ea"/>
              </a:rPr>
              <a:t>存在与企业的相对经济表现相关的风险因素，这种风险因素在理性均衡定价模型中得到补偿(Chan and Chen(1991))</a:t>
            </a:r>
            <a:endParaRPr sz="1600" dirty="0">
              <a:latin typeface="+mn-ea"/>
              <a:cs typeface="+mn-ea"/>
            </a:endParaRPr>
          </a:p>
        </p:txBody>
      </p:sp>
      <p:sp>
        <p:nvSpPr>
          <p:cNvPr id="16" name="标题 15"/>
          <p:cNvSpPr>
            <a:spLocks noGrp="1"/>
          </p:cNvSpPr>
          <p:nvPr>
            <p:ph type="title"/>
          </p:nvPr>
        </p:nvSpPr>
        <p:spPr>
          <a:xfrm>
            <a:off x="443230" y="243840"/>
            <a:ext cx="8189595" cy="617220"/>
          </a:xfrm>
        </p:spPr>
        <p:txBody>
          <a:bodyPr>
            <a:normAutofit/>
          </a:bodyPr>
          <a:lstStyle/>
          <a:p>
            <a:r>
              <a:rPr lang="en-US" altLang="zh-CN">
                <a:sym typeface="Arial" panose="020B0604020202020204" pitchFamily="34" charset="0"/>
              </a:rPr>
              <a:t>A.3.Past Returns:</a:t>
            </a:r>
            <a:r>
              <a:rPr>
                <a:sym typeface="Arial" panose="020B0604020202020204" pitchFamily="34" charset="0"/>
              </a:rPr>
              <a:t>The Contrarians</a:t>
            </a:r>
            <a:endParaRPr>
              <a:sym typeface="Arial" panose="020B0604020202020204" pitchFamily="34" charset="0"/>
            </a:endParaRPr>
          </a:p>
        </p:txBody>
      </p:sp>
      <p:sp>
        <p:nvSpPr>
          <p:cNvPr id="18" name="标题 7"/>
          <p:cNvSpPr>
            <a:spLocks noGrp="1"/>
          </p:cNvSpPr>
          <p:nvPr>
            <p:custDataLst>
              <p:tags r:id="rId3"/>
            </p:custDataLst>
          </p:nvPr>
        </p:nvSpPr>
        <p:spPr>
          <a:xfrm>
            <a:off x="1733550" y="1014730"/>
            <a:ext cx="241871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a:sym typeface="Arial" panose="020B0604020202020204" pitchFamily="34" charset="0"/>
              </a:rPr>
              <a:t>有效市场的挑战</a:t>
            </a:r>
            <a:endParaRPr lang="zh-CN" altLang="en-US" dirty="0">
              <a:sym typeface="Arial" panose="020B0604020202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3230" y="243840"/>
            <a:ext cx="10808970" cy="617220"/>
          </a:xfrm>
        </p:spPr>
        <p:txBody>
          <a:bodyPr>
            <a:normAutofit/>
          </a:bodyPr>
          <a:lstStyle/>
          <a:p>
            <a:pPr algn="l"/>
            <a:r>
              <a:rPr spc="300" noProof="0">
                <a:ln>
                  <a:noFill/>
                </a:ln>
                <a:solidFill>
                  <a:srgbClr val="9A0001"/>
                </a:solidFill>
                <a:effectLst/>
                <a:uLnTx/>
                <a:uFillTx/>
                <a:sym typeface="Arial" panose="020B0604020202020204" pitchFamily="34" charset="0"/>
              </a:rPr>
              <a:t>III.股票收益的时间序列可预测性研究</a:t>
            </a:r>
            <a:endParaRPr lang="zh-CN" altLang="en-US" spc="300" noProof="0">
              <a:ln>
                <a:noFill/>
              </a:ln>
              <a:solidFill>
                <a:srgbClr val="9A0001"/>
              </a:solidFill>
              <a:effectLst/>
              <a:uLnTx/>
              <a:uFillTx/>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6" name="TextBox 21"/>
          <p:cNvSpPr txBox="1">
            <a:spLocks noChangeArrowheads="1"/>
          </p:cNvSpPr>
          <p:nvPr/>
        </p:nvSpPr>
        <p:spPr bwMode="auto">
          <a:xfrm>
            <a:off x="3087543" y="1598781"/>
            <a:ext cx="783102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600" dirty="0">
                <a:ea typeface="微软雅黑" panose="020B0503020204020204" pitchFamily="34" charset="-122"/>
                <a:cs typeface="+mn-ea"/>
                <a:sym typeface="Arial" panose="020B0604020202020204" pitchFamily="34" charset="0"/>
              </a:rPr>
              <a:t>A</a:t>
            </a:r>
            <a:r>
              <a:rPr lang="zh-CN" altLang="en-US" sz="1600" dirty="0">
                <a:ea typeface="微软雅黑" panose="020B0503020204020204" pitchFamily="34" charset="-122"/>
                <a:cs typeface="+mn-ea"/>
                <a:sym typeface="Arial" panose="020B0604020202020204" pitchFamily="34" charset="0"/>
              </a:rPr>
              <a:t>部分主要讨论通过</a:t>
            </a:r>
            <a:r>
              <a:rPr lang="zh-CN" altLang="en-US" sz="1600" b="1" dirty="0">
                <a:ea typeface="微软雅黑" panose="020B0503020204020204" pitchFamily="34" charset="-122"/>
                <a:cs typeface="+mn-ea"/>
                <a:sym typeface="Arial" panose="020B0604020202020204" pitchFamily="34" charset="0"/>
              </a:rPr>
              <a:t>历史收益</a:t>
            </a:r>
            <a:r>
              <a:rPr lang="zh-CN" altLang="en-US" sz="1600" dirty="0">
                <a:ea typeface="微软雅黑" panose="020B0503020204020204" pitchFamily="34" charset="-122"/>
                <a:cs typeface="+mn-ea"/>
                <a:sym typeface="Arial" panose="020B0604020202020204" pitchFamily="34" charset="0"/>
              </a:rPr>
              <a:t>预测未来收益的研究。</a:t>
            </a:r>
            <a:endParaRPr lang="zh-CN" altLang="en-US" sz="1600" dirty="0">
              <a:ea typeface="微软雅黑" panose="020B0503020204020204" pitchFamily="34" charset="-122"/>
              <a:cs typeface="+mn-ea"/>
              <a:sym typeface="Arial" panose="020B0604020202020204" pitchFamily="34" charset="0"/>
            </a:endParaRPr>
          </a:p>
          <a:p>
            <a:pPr algn="just" eaLnBrk="1" hangingPunct="1">
              <a:lnSpc>
                <a:spcPct val="120000"/>
              </a:lnSpc>
            </a:pPr>
            <a:r>
              <a:rPr lang="zh-CN" altLang="en-US" sz="1600" dirty="0">
                <a:ea typeface="微软雅黑" panose="020B0503020204020204" pitchFamily="34" charset="-122"/>
                <a:cs typeface="+mn-ea"/>
                <a:sym typeface="Arial" panose="020B0604020202020204" pitchFamily="34" charset="0"/>
              </a:rPr>
              <a:t>早期的工作集中在每日、每周和每月回报的可预测性上，但最近的测试也研究了更长期回报的可预测性。</a:t>
            </a:r>
            <a:endParaRPr lang="zh-CN" altLang="en-US" sz="1600" dirty="0">
              <a:ea typeface="微软雅黑" panose="020B0503020204020204" pitchFamily="34" charset="-122"/>
              <a:cs typeface="+mn-ea"/>
              <a:sym typeface="Arial" panose="020B0604020202020204" pitchFamily="34" charset="0"/>
            </a:endParaRPr>
          </a:p>
        </p:txBody>
      </p:sp>
      <p:sp>
        <p:nvSpPr>
          <p:cNvPr id="37" name="TextBox 21"/>
          <p:cNvSpPr txBox="1">
            <a:spLocks noChangeArrowheads="1"/>
          </p:cNvSpPr>
          <p:nvPr/>
        </p:nvSpPr>
        <p:spPr bwMode="auto">
          <a:xfrm>
            <a:off x="1343164" y="1408281"/>
            <a:ext cx="124303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A</a:t>
            </a:r>
            <a:endParaRPr lang="en-US"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38" name="直接连接符 37"/>
          <p:cNvCxnSpPr/>
          <p:nvPr/>
        </p:nvCxnSpPr>
        <p:spPr>
          <a:xfrm>
            <a:off x="2836870" y="1464058"/>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21"/>
          <p:cNvSpPr txBox="1">
            <a:spLocks noChangeArrowheads="1"/>
          </p:cNvSpPr>
          <p:nvPr/>
        </p:nvSpPr>
        <p:spPr bwMode="auto">
          <a:xfrm>
            <a:off x="3102879" y="3359531"/>
            <a:ext cx="783102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600" dirty="0">
                <a:solidFill>
                  <a:srgbClr val="000000"/>
                </a:solidFill>
                <a:ea typeface="微软雅黑" panose="020B0503020204020204" pitchFamily="34" charset="-122"/>
                <a:cs typeface="+mn-ea"/>
                <a:sym typeface="Arial" panose="020B0604020202020204" pitchFamily="34" charset="0"/>
              </a:rPr>
              <a:t>与1970年之前的工作不同，最近的检验还考虑了</a:t>
            </a:r>
            <a:r>
              <a:rPr lang="zh-CN" altLang="en-US" sz="1600" b="1" dirty="0">
                <a:solidFill>
                  <a:srgbClr val="000000"/>
                </a:solidFill>
                <a:ea typeface="微软雅黑" panose="020B0503020204020204" pitchFamily="34" charset="-122"/>
                <a:cs typeface="+mn-ea"/>
                <a:sym typeface="Arial" panose="020B0604020202020204" pitchFamily="34" charset="0"/>
              </a:rPr>
              <a:t>通过其他变量</a:t>
            </a:r>
            <a:r>
              <a:rPr lang="zh-CN" altLang="en-US" sz="1600" dirty="0">
                <a:solidFill>
                  <a:srgbClr val="000000"/>
                </a:solidFill>
                <a:ea typeface="微软雅黑" panose="020B0503020204020204" pitchFamily="34" charset="-122"/>
                <a:cs typeface="+mn-ea"/>
                <a:sym typeface="Arial" panose="020B0604020202020204" pitchFamily="34" charset="0"/>
              </a:rPr>
              <a:t>，诸如股息收益率(D/P)，收益价格比率(E/P)和期限结构变量的预测能力。</a:t>
            </a:r>
            <a:endParaRPr lang="zh-CN" altLang="en-US" sz="1600" dirty="0">
              <a:solidFill>
                <a:srgbClr val="000000"/>
              </a:solidFill>
              <a:ea typeface="微软雅黑" panose="020B0503020204020204" pitchFamily="34" charset="-122"/>
              <a:cs typeface="+mn-ea"/>
              <a:sym typeface="Arial" panose="020B0604020202020204" pitchFamily="34" charset="0"/>
            </a:endParaRPr>
          </a:p>
          <a:p>
            <a:pPr algn="just" eaLnBrk="1" hangingPunct="1">
              <a:lnSpc>
                <a:spcPct val="120000"/>
              </a:lnSpc>
            </a:pPr>
            <a:r>
              <a:rPr lang="en-US" altLang="zh-CN" sz="1600" dirty="0">
                <a:solidFill>
                  <a:srgbClr val="000000"/>
                </a:solidFill>
                <a:ea typeface="微软雅黑" panose="020B0503020204020204" pitchFamily="34" charset="-122"/>
                <a:cs typeface="+mn-ea"/>
                <a:sym typeface="Arial" panose="020B0604020202020204" pitchFamily="34" charset="0"/>
              </a:rPr>
              <a:t>B</a:t>
            </a:r>
            <a:r>
              <a:rPr lang="zh-CN" altLang="en-US" sz="1600" dirty="0">
                <a:solidFill>
                  <a:srgbClr val="000000"/>
                </a:solidFill>
                <a:ea typeface="微软雅黑" panose="020B0503020204020204" pitchFamily="34" charset="-122"/>
                <a:cs typeface="+mn-ea"/>
                <a:sym typeface="Arial" panose="020B0604020202020204" pitchFamily="34" charset="0"/>
              </a:rPr>
              <a:t>部分还讨论了这些研究对市场效率的影响。</a:t>
            </a:r>
            <a:endParaRPr lang="zh-CN" altLang="en-US" sz="1600" dirty="0">
              <a:solidFill>
                <a:srgbClr val="000000"/>
              </a:solidFill>
              <a:ea typeface="微软雅黑" panose="020B0503020204020204" pitchFamily="34" charset="-122"/>
              <a:cs typeface="+mn-ea"/>
              <a:sym typeface="Arial" panose="020B0604020202020204" pitchFamily="34" charset="0"/>
            </a:endParaRPr>
          </a:p>
        </p:txBody>
      </p:sp>
      <p:sp>
        <p:nvSpPr>
          <p:cNvPr id="41" name="TextBox 21"/>
          <p:cNvSpPr txBox="1">
            <a:spLocks noChangeArrowheads="1"/>
          </p:cNvSpPr>
          <p:nvPr/>
        </p:nvSpPr>
        <p:spPr bwMode="auto">
          <a:xfrm>
            <a:off x="1343164" y="3132045"/>
            <a:ext cx="124303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B</a:t>
            </a:r>
            <a:endParaRPr lang="en-US"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42" name="直接连接符 41"/>
          <p:cNvCxnSpPr/>
          <p:nvPr/>
        </p:nvCxnSpPr>
        <p:spPr>
          <a:xfrm>
            <a:off x="2836870" y="3187822"/>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 name="TextBox 21"/>
          <p:cNvSpPr txBox="1">
            <a:spLocks noChangeArrowheads="1"/>
          </p:cNvSpPr>
          <p:nvPr>
            <p:custDataLst>
              <p:tags r:id="rId1"/>
            </p:custDataLst>
          </p:nvPr>
        </p:nvSpPr>
        <p:spPr bwMode="auto">
          <a:xfrm>
            <a:off x="3087543" y="5006191"/>
            <a:ext cx="783102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600" dirty="0">
                <a:solidFill>
                  <a:srgbClr val="000000"/>
                </a:solidFill>
                <a:ea typeface="微软雅黑" panose="020B0503020204020204" pitchFamily="34" charset="-122"/>
                <a:cs typeface="+mn-ea"/>
                <a:sym typeface="Arial" panose="020B0604020202020204" pitchFamily="34" charset="0"/>
              </a:rPr>
              <a:t>C</a:t>
            </a:r>
            <a:r>
              <a:rPr lang="zh-CN" altLang="en-US" sz="1600" dirty="0">
                <a:solidFill>
                  <a:srgbClr val="000000"/>
                </a:solidFill>
                <a:ea typeface="微软雅黑" panose="020B0503020204020204" pitchFamily="34" charset="-122"/>
                <a:cs typeface="+mn-ea"/>
                <a:sym typeface="Arial" panose="020B0604020202020204" pitchFamily="34" charset="0"/>
              </a:rPr>
              <a:t>部分讨论了收益的横截面可预测性，即对资产定价模型的测试和测试中发现的</a:t>
            </a:r>
            <a:r>
              <a:rPr lang="zh-CN" altLang="en-US" sz="1600" b="1" dirty="0">
                <a:solidFill>
                  <a:srgbClr val="000000"/>
                </a:solidFill>
                <a:ea typeface="微软雅黑" panose="020B0503020204020204" pitchFamily="34" charset="-122"/>
                <a:cs typeface="+mn-ea"/>
                <a:sym typeface="Arial" panose="020B0604020202020204" pitchFamily="34" charset="0"/>
              </a:rPr>
              <a:t>异常(如规模效应)</a:t>
            </a:r>
            <a:r>
              <a:rPr lang="zh-CN" altLang="en-US" sz="1600" dirty="0">
                <a:solidFill>
                  <a:srgbClr val="000000"/>
                </a:solidFill>
                <a:ea typeface="微软雅黑" panose="020B0503020204020204" pitchFamily="34" charset="-122"/>
                <a:cs typeface="+mn-ea"/>
                <a:sym typeface="Arial" panose="020B0604020202020204" pitchFamily="34" charset="0"/>
              </a:rPr>
              <a:t>。考虑了回报存在季节性(如1月效应)的证据，以及证券价格过于波动的说法。</a:t>
            </a:r>
            <a:endParaRPr lang="zh-CN" altLang="en-US" sz="2000" dirty="0">
              <a:ea typeface="微软雅黑" panose="020B0503020204020204" pitchFamily="34" charset="-122"/>
              <a:cs typeface="+mn-ea"/>
              <a:sym typeface="Arial" panose="020B0604020202020204" pitchFamily="34" charset="0"/>
            </a:endParaRPr>
          </a:p>
        </p:txBody>
      </p:sp>
      <p:sp>
        <p:nvSpPr>
          <p:cNvPr id="4" name="TextBox 21"/>
          <p:cNvSpPr txBox="1">
            <a:spLocks noChangeArrowheads="1"/>
          </p:cNvSpPr>
          <p:nvPr>
            <p:custDataLst>
              <p:tags r:id="rId2"/>
            </p:custDataLst>
          </p:nvPr>
        </p:nvSpPr>
        <p:spPr bwMode="auto">
          <a:xfrm>
            <a:off x="1343164" y="4792831"/>
            <a:ext cx="124303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C</a:t>
            </a:r>
            <a:endParaRPr lang="en-US"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5" name="直接连接符 4"/>
          <p:cNvCxnSpPr/>
          <p:nvPr>
            <p:custDataLst>
              <p:tags r:id="rId3"/>
            </p:custDataLst>
          </p:nvPr>
        </p:nvCxnSpPr>
        <p:spPr>
          <a:xfrm>
            <a:off x="2836870" y="4848608"/>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TextBox 21"/>
          <p:cNvSpPr txBox="1">
            <a:spLocks noChangeArrowheads="1"/>
          </p:cNvSpPr>
          <p:nvPr>
            <p:custDataLst>
              <p:tags r:id="rId4"/>
            </p:custDataLst>
          </p:nvPr>
        </p:nvSpPr>
        <p:spPr bwMode="auto">
          <a:xfrm>
            <a:off x="3088005" y="1350645"/>
            <a:ext cx="239458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en-US" altLang="zh-CN" sz="1600" b="1" dirty="0">
                <a:solidFill>
                  <a:srgbClr val="9A0001"/>
                </a:solidFill>
                <a:ea typeface="微软雅黑" panose="020B0503020204020204" pitchFamily="34" charset="-122"/>
                <a:cs typeface="+mn-ea"/>
                <a:sym typeface="Arial" panose="020B0604020202020204" pitchFamily="34" charset="0"/>
              </a:rPr>
              <a:t>A.Past Returns</a:t>
            </a:r>
            <a:endParaRPr lang="en-US" altLang="zh-CN" sz="1600" b="1" dirty="0">
              <a:solidFill>
                <a:srgbClr val="9A0001"/>
              </a:solidFill>
              <a:ea typeface="微软雅黑" panose="020B0503020204020204" pitchFamily="34" charset="-122"/>
              <a:cs typeface="+mn-ea"/>
              <a:sym typeface="Arial" panose="020B0604020202020204" pitchFamily="34" charset="0"/>
            </a:endParaRPr>
          </a:p>
        </p:txBody>
      </p:sp>
      <p:sp>
        <p:nvSpPr>
          <p:cNvPr id="7" name="TextBox 21"/>
          <p:cNvSpPr txBox="1">
            <a:spLocks noChangeArrowheads="1"/>
          </p:cNvSpPr>
          <p:nvPr>
            <p:custDataLst>
              <p:tags r:id="rId5"/>
            </p:custDataLst>
          </p:nvPr>
        </p:nvSpPr>
        <p:spPr bwMode="auto">
          <a:xfrm>
            <a:off x="3102610" y="3092450"/>
            <a:ext cx="325310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en-US" altLang="zh-CN" sz="1600" b="1" dirty="0">
                <a:solidFill>
                  <a:srgbClr val="9A0001"/>
                </a:solidFill>
                <a:ea typeface="微软雅黑" panose="020B0503020204020204" pitchFamily="34" charset="-122"/>
                <a:cs typeface="+mn-ea"/>
                <a:sym typeface="Arial" panose="020B0604020202020204" pitchFamily="34" charset="0"/>
              </a:rPr>
              <a:t>B.Other Forecasting Variables</a:t>
            </a:r>
            <a:endParaRPr lang="en-US" altLang="zh-CN" sz="1600" b="1" dirty="0">
              <a:solidFill>
                <a:srgbClr val="9A0001"/>
              </a:solidFill>
              <a:ea typeface="微软雅黑" panose="020B0503020204020204" pitchFamily="34" charset="-122"/>
              <a:cs typeface="+mn-ea"/>
              <a:sym typeface="Arial" panose="020B0604020202020204" pitchFamily="34" charset="0"/>
            </a:endParaRPr>
          </a:p>
        </p:txBody>
      </p:sp>
      <p:sp>
        <p:nvSpPr>
          <p:cNvPr id="9" name="TextBox 21"/>
          <p:cNvSpPr txBox="1">
            <a:spLocks noChangeArrowheads="1"/>
          </p:cNvSpPr>
          <p:nvPr>
            <p:custDataLst>
              <p:tags r:id="rId6"/>
            </p:custDataLst>
          </p:nvPr>
        </p:nvSpPr>
        <p:spPr bwMode="auto">
          <a:xfrm>
            <a:off x="3088005" y="4722495"/>
            <a:ext cx="515048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en-US" altLang="zh-CN" sz="1600" b="1" dirty="0">
                <a:solidFill>
                  <a:srgbClr val="9A0001"/>
                </a:solidFill>
                <a:ea typeface="微软雅黑" panose="020B0503020204020204" pitchFamily="34" charset="-122"/>
                <a:cs typeface="+mn-ea"/>
                <a:sym typeface="Arial" panose="020B0604020202020204" pitchFamily="34" charset="0"/>
              </a:rPr>
              <a:t>C.Volatility Tests and Seasonals in Returns</a:t>
            </a:r>
            <a:endParaRPr lang="en-US" altLang="zh-CN" sz="1600" b="1" dirty="0">
              <a:solidFill>
                <a:srgbClr val="9A0001"/>
              </a:solidFill>
              <a:ea typeface="微软雅黑" panose="020B0503020204020204" pitchFamily="34" charset="-122"/>
              <a:cs typeface="+mn-ea"/>
              <a:sym typeface="Arial" panose="020B060402020202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7" name="Shape 1794"/>
          <p:cNvSpPr/>
          <p:nvPr/>
        </p:nvSpPr>
        <p:spPr>
          <a:xfrm>
            <a:off x="805815" y="1166495"/>
            <a:ext cx="4856480" cy="9131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B1</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：短期回报可以从其他变量中预测出来</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iṧľíḋê"/>
          <p:cNvSpPr/>
          <p:nvPr/>
        </p:nvSpPr>
        <p:spPr bwMode="gray">
          <a:xfrm>
            <a:off x="805815" y="2385060"/>
            <a:ext cx="10196482" cy="301285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2000" dirty="0">
                <a:solidFill>
                  <a:schemeClr val="tx1">
                    <a:lumMod val="65000"/>
                    <a:lumOff val="35000"/>
                  </a:schemeClr>
                </a:solidFill>
                <a:latin typeface="+mn-ea"/>
                <a:cs typeface="+mn-ea"/>
                <a:sym typeface="Arial" panose="020B0604020202020204" pitchFamily="34" charset="0"/>
              </a:rPr>
              <a:t>背景：</a:t>
            </a:r>
            <a:endParaRPr lang="en-US" altLang="zh-CN" sz="2000" dirty="0">
              <a:solidFill>
                <a:schemeClr val="tx1">
                  <a:lumMod val="65000"/>
                  <a:lumOff val="35000"/>
                </a:schemeClr>
              </a:solidFill>
              <a:latin typeface="+mn-ea"/>
              <a:cs typeface="+mn-ea"/>
              <a:sym typeface="Arial" panose="020B0604020202020204" pitchFamily="34" charset="0"/>
            </a:endParaRPr>
          </a:p>
          <a:p>
            <a:pPr algn="just">
              <a:lnSpc>
                <a:spcPct val="130000"/>
              </a:lnSpc>
              <a:spcBef>
                <a:spcPct val="0"/>
              </a:spcBef>
            </a:pPr>
            <a:r>
              <a:rPr lang="zh-CN" altLang="zh-CN" sz="2000" dirty="0">
                <a:solidFill>
                  <a:schemeClr val="tx1">
                    <a:lumMod val="65000"/>
                    <a:lumOff val="35000"/>
                  </a:schemeClr>
                </a:solidFill>
                <a:latin typeface="+mn-ea"/>
                <a:cs typeface="+mn-ea"/>
              </a:rPr>
              <a:t>人们寻求更有力的检验假设，即缓慢衰退的非理性泡沫，或理性时变预期回报</a:t>
            </a:r>
            <a:r>
              <a:rPr lang="en-US" altLang="zh-CN" sz="2000" dirty="0">
                <a:solidFill>
                  <a:schemeClr val="tx1">
                    <a:lumMod val="65000"/>
                    <a:lumOff val="35000"/>
                  </a:schemeClr>
                </a:solidFill>
                <a:latin typeface="+mn-ea"/>
                <a:cs typeface="+mn-ea"/>
              </a:rPr>
              <a:t> </a:t>
            </a:r>
            <a:r>
              <a:rPr lang="zh-CN" altLang="zh-CN" sz="2000" dirty="0">
                <a:solidFill>
                  <a:schemeClr val="tx1">
                    <a:lumMod val="65000"/>
                    <a:lumOff val="35000"/>
                  </a:schemeClr>
                </a:solidFill>
                <a:latin typeface="+mn-ea"/>
                <a:cs typeface="+mn-ea"/>
              </a:rPr>
              <a:t>，对价格的长期变化很重要。</a:t>
            </a:r>
            <a:endParaRPr lang="en-US" altLang="zh-CN" sz="2000" dirty="0">
              <a:solidFill>
                <a:schemeClr val="tx1">
                  <a:lumMod val="65000"/>
                  <a:lumOff val="35000"/>
                </a:schemeClr>
              </a:solidFill>
              <a:latin typeface="+mn-ea"/>
              <a:cs typeface="+mn-ea"/>
            </a:endParaRPr>
          </a:p>
          <a:p>
            <a:pPr algn="just">
              <a:lnSpc>
                <a:spcPct val="130000"/>
              </a:lnSpc>
              <a:spcBef>
                <a:spcPct val="0"/>
              </a:spcBef>
            </a:pPr>
            <a:r>
              <a:rPr lang="zh-CN" altLang="zh-CN" sz="2000" dirty="0">
                <a:solidFill>
                  <a:schemeClr val="tx1">
                    <a:lumMod val="65000"/>
                    <a:lumOff val="35000"/>
                  </a:schemeClr>
                </a:solidFill>
                <a:latin typeface="+mn-ea"/>
                <a:cs typeface="+mn-ea"/>
              </a:rPr>
              <a:t>解释力的问题</a:t>
            </a:r>
            <a:r>
              <a:rPr lang="zh-CN" altLang="en-US" sz="2000" dirty="0">
                <a:solidFill>
                  <a:schemeClr val="tx1">
                    <a:lumMod val="65000"/>
                    <a:lumOff val="35000"/>
                  </a:schemeClr>
                </a:solidFill>
                <a:latin typeface="+mn-ea"/>
                <a:cs typeface="+mn-ea"/>
              </a:rPr>
              <a:t>：</a:t>
            </a:r>
            <a:r>
              <a:rPr lang="zh-CN" altLang="zh-CN" sz="2000" dirty="0">
                <a:solidFill>
                  <a:schemeClr val="tx1">
                    <a:lumMod val="65000"/>
                    <a:lumOff val="35000"/>
                  </a:schemeClr>
                </a:solidFill>
                <a:latin typeface="+mn-ea"/>
                <a:cs typeface="+mn-ea"/>
              </a:rPr>
              <a:t>由于预期收益随时间的变化只是收益变化的一部分，过去的已实现收益是对预期收益的</a:t>
            </a:r>
            <a:r>
              <a:rPr lang="zh-CN" altLang="zh-CN" sz="2000" b="1" dirty="0">
                <a:solidFill>
                  <a:schemeClr val="tx1">
                    <a:lumMod val="65000"/>
                    <a:lumOff val="35000"/>
                  </a:schemeClr>
                </a:solidFill>
                <a:latin typeface="+mn-ea"/>
                <a:cs typeface="+mn-ea"/>
              </a:rPr>
              <a:t>嘈杂度量</a:t>
            </a:r>
            <a:r>
              <a:rPr lang="zh-CN" altLang="zh-CN" sz="2000" dirty="0">
                <a:solidFill>
                  <a:schemeClr val="tx1">
                    <a:lumMod val="65000"/>
                    <a:lumOff val="35000"/>
                  </a:schemeClr>
                </a:solidFill>
                <a:latin typeface="+mn-ea"/>
                <a:cs typeface="+mn-ea"/>
              </a:rPr>
              <a:t>。如果能够识别预测变量，这些变量对预期收益的影响比过去收益小，那么回报可预测性测试的能力就可以增强。</a:t>
            </a:r>
            <a:endParaRPr lang="zh-CN" altLang="zh-CN" sz="2000" dirty="0">
              <a:solidFill>
                <a:schemeClr val="tx1">
                  <a:lumMod val="65000"/>
                  <a:lumOff val="35000"/>
                </a:schemeClr>
              </a:solidFill>
              <a:latin typeface="+mn-ea"/>
              <a:cs typeface="+mn-ea"/>
            </a:endParaRPr>
          </a:p>
          <a:p>
            <a:pPr algn="just">
              <a:lnSpc>
                <a:spcPct val="130000"/>
              </a:lnSpc>
              <a:spcBef>
                <a:spcPct val="0"/>
              </a:spcBef>
            </a:pPr>
            <a:r>
              <a:rPr lang="en-US" altLang="zh-CN" sz="2000" dirty="0">
                <a:solidFill>
                  <a:schemeClr val="tx1">
                    <a:lumMod val="65000"/>
                    <a:lumOff val="35000"/>
                  </a:schemeClr>
                </a:solidFill>
                <a:latin typeface="+mn-ea"/>
                <a:cs typeface="+mn-ea"/>
              </a:rPr>
              <a:t> </a:t>
            </a:r>
            <a:endParaRPr lang="zh-CN" altLang="zh-CN" sz="2000" dirty="0">
              <a:solidFill>
                <a:schemeClr val="tx1">
                  <a:lumMod val="65000"/>
                  <a:lumOff val="35000"/>
                </a:schemeClr>
              </a:solidFill>
              <a:latin typeface="+mn-ea"/>
              <a:cs typeface="+mn-ea"/>
            </a:endParaRPr>
          </a:p>
          <a:p>
            <a:pPr algn="just">
              <a:lnSpc>
                <a:spcPct val="130000"/>
              </a:lnSpc>
              <a:spcBef>
                <a:spcPct val="0"/>
              </a:spcBef>
            </a:pP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0" name="标题 9"/>
          <p:cNvSpPr>
            <a:spLocks noGrp="1"/>
          </p:cNvSpPr>
          <p:nvPr>
            <p:ph type="title"/>
          </p:nvPr>
        </p:nvSpPr>
        <p:spPr>
          <a:xfrm>
            <a:off x="443230" y="243840"/>
            <a:ext cx="9570720" cy="617220"/>
          </a:xfrm>
        </p:spPr>
        <p:txBody>
          <a:bodyPr>
            <a:normAutofit/>
          </a:bodyPr>
          <a:lstStyle/>
          <a:p>
            <a:r>
              <a:rPr lang="en-US" altLang="zh-CN">
                <a:sym typeface="Arial" panose="020B0604020202020204" pitchFamily="34" charset="0"/>
              </a:rPr>
              <a:t>B.1.Other Forecasting Variables:</a:t>
            </a:r>
            <a:r>
              <a:rPr>
                <a:sym typeface="Arial" panose="020B0604020202020204" pitchFamily="34" charset="0"/>
              </a:rPr>
              <a:t>The Evidence</a:t>
            </a:r>
            <a:endParaRPr>
              <a:sym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7" name="Shape 1794"/>
          <p:cNvSpPr/>
          <p:nvPr/>
        </p:nvSpPr>
        <p:spPr>
          <a:xfrm>
            <a:off x="805815" y="1166495"/>
            <a:ext cx="4856480" cy="9131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B1</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：短期回报可以从其他变量中预测出来</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标题 9"/>
          <p:cNvSpPr>
            <a:spLocks noGrp="1"/>
          </p:cNvSpPr>
          <p:nvPr>
            <p:ph type="title"/>
          </p:nvPr>
        </p:nvSpPr>
        <p:spPr>
          <a:xfrm>
            <a:off x="443230" y="243840"/>
            <a:ext cx="9570720" cy="617220"/>
          </a:xfrm>
        </p:spPr>
        <p:txBody>
          <a:bodyPr>
            <a:normAutofit/>
          </a:bodyPr>
          <a:lstStyle/>
          <a:p>
            <a:r>
              <a:rPr lang="en-US" altLang="zh-CN">
                <a:sym typeface="Arial" panose="020B0604020202020204" pitchFamily="34" charset="0"/>
              </a:rPr>
              <a:t>B.1.Other Forecasting Variables:</a:t>
            </a:r>
            <a:r>
              <a:rPr>
                <a:sym typeface="Arial" panose="020B0604020202020204" pitchFamily="34" charset="0"/>
              </a:rPr>
              <a:t>The Evidence</a:t>
            </a:r>
            <a:endParaRPr>
              <a:sym typeface="Arial" panose="020B0604020202020204" pitchFamily="34" charset="0"/>
            </a:endParaRPr>
          </a:p>
        </p:txBody>
      </p:sp>
      <p:sp>
        <p:nvSpPr>
          <p:cNvPr id="14" name="iṧľíḋê"/>
          <p:cNvSpPr/>
          <p:nvPr>
            <p:custDataLst>
              <p:tags r:id="rId1"/>
            </p:custDataLst>
          </p:nvPr>
        </p:nvSpPr>
        <p:spPr bwMode="gray">
          <a:xfrm>
            <a:off x="575310" y="2377296"/>
            <a:ext cx="5787984" cy="133277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endParaRPr lang="en-US" altLang="zh-CN" sz="1600" dirty="0">
              <a:solidFill>
                <a:schemeClr val="tx1">
                  <a:lumMod val="65000"/>
                  <a:lumOff val="35000"/>
                </a:schemeClr>
              </a:solidFill>
              <a:latin typeface="+mn-ea"/>
              <a:cs typeface="+mn-ea"/>
              <a:sym typeface="Arial" panose="020B0604020202020204" pitchFamily="34" charset="0"/>
            </a:endParaRPr>
          </a:p>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1</a:t>
            </a:r>
            <a:r>
              <a:rPr lang="zh-CN" altLang="en-US" sz="1600" dirty="0">
                <a:solidFill>
                  <a:schemeClr val="tx1">
                    <a:lumMod val="65000"/>
                    <a:lumOff val="35000"/>
                  </a:schemeClr>
                </a:solidFill>
                <a:latin typeface="+mn-ea"/>
                <a:cs typeface="+mn-ea"/>
                <a:sym typeface="Arial" panose="020B0604020202020204" pitchFamily="34" charset="0"/>
              </a:rPr>
              <a:t>：</a:t>
            </a:r>
            <a:r>
              <a:rPr sz="1600" dirty="0">
                <a:solidFill>
                  <a:schemeClr val="tx1">
                    <a:lumMod val="65000"/>
                    <a:lumOff val="35000"/>
                  </a:schemeClr>
                </a:solidFill>
                <a:latin typeface="+mn-ea"/>
                <a:cs typeface="+mn-ea"/>
                <a:sym typeface="Arial" panose="020B0604020202020204" pitchFamily="34" charset="0"/>
              </a:rPr>
              <a:t>Rozeff(1984)、Shiller(1984)证明</a:t>
            </a:r>
            <a:r>
              <a:rPr sz="1600" b="1" dirty="0">
                <a:solidFill>
                  <a:schemeClr val="tx1">
                    <a:lumMod val="65000"/>
                    <a:lumOff val="35000"/>
                  </a:schemeClr>
                </a:solidFill>
                <a:latin typeface="+mn-ea"/>
                <a:cs typeface="+mn-ea"/>
                <a:sym typeface="Arial" panose="020B0604020202020204" pitchFamily="34" charset="0"/>
              </a:rPr>
              <a:t>股息收益率(D/P)可以预测短期股票收益</a:t>
            </a:r>
            <a:r>
              <a:rPr lang="zh-CN" altLang="en-US" sz="1600" dirty="0">
                <a:solidFill>
                  <a:schemeClr val="tx1">
                    <a:lumMod val="65000"/>
                    <a:lumOff val="35000"/>
                  </a:schemeClr>
                </a:solidFill>
                <a:latin typeface="+mn-ea"/>
                <a:cs typeface="+mn-ea"/>
                <a:sym typeface="Arial" panose="020B0604020202020204" pitchFamily="34" charset="0"/>
              </a:rPr>
              <a:t>。</a:t>
            </a:r>
            <a:endParaRPr lang="zh-CN" altLang="en-US" sz="1600" dirty="0">
              <a:solidFill>
                <a:schemeClr val="tx1">
                  <a:lumMod val="65000"/>
                  <a:lumOff val="35000"/>
                </a:schemeClr>
              </a:solidFill>
              <a:latin typeface="+mn-ea"/>
              <a:cs typeface="+mn-ea"/>
              <a:sym typeface="Arial" panose="020B0604020202020204" pitchFamily="34" charset="0"/>
            </a:endParaRPr>
          </a:p>
          <a:p>
            <a:pPr algn="just">
              <a:lnSpc>
                <a:spcPct val="130000"/>
              </a:lnSpc>
              <a:spcBef>
                <a:spcPct val="0"/>
              </a:spcBef>
            </a:pP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6" name="iṧľíḋê"/>
          <p:cNvSpPr/>
          <p:nvPr>
            <p:custDataLst>
              <p:tags r:id="rId2"/>
            </p:custDataLst>
          </p:nvPr>
        </p:nvSpPr>
        <p:spPr bwMode="gray">
          <a:xfrm>
            <a:off x="575310" y="4108961"/>
            <a:ext cx="5787985" cy="1463623"/>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endParaRPr lang="en-US" altLang="zh-CN" sz="1600" dirty="0">
              <a:solidFill>
                <a:schemeClr val="tx1">
                  <a:lumMod val="65000"/>
                  <a:lumOff val="35000"/>
                </a:schemeClr>
              </a:solidFill>
              <a:latin typeface="+mn-ea"/>
              <a:cs typeface="+mn-ea"/>
              <a:sym typeface="Arial" panose="020B0604020202020204" pitchFamily="34" charset="0"/>
            </a:endParaRPr>
          </a:p>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2</a:t>
            </a:r>
            <a:r>
              <a:rPr lang="zh-CN" altLang="en-US" sz="1600" dirty="0">
                <a:solidFill>
                  <a:schemeClr val="tx1">
                    <a:lumMod val="65000"/>
                    <a:lumOff val="35000"/>
                  </a:schemeClr>
                </a:solidFill>
                <a:latin typeface="+mn-ea"/>
                <a:cs typeface="+mn-ea"/>
                <a:sym typeface="Arial" panose="020B0604020202020204" pitchFamily="34" charset="0"/>
              </a:rPr>
              <a:t>：</a:t>
            </a:r>
            <a:r>
              <a:rPr sz="1600" dirty="0">
                <a:solidFill>
                  <a:schemeClr val="tx1">
                    <a:lumMod val="65000"/>
                    <a:lumOff val="35000"/>
                  </a:schemeClr>
                </a:solidFill>
                <a:latin typeface="+mn-ea"/>
                <a:cs typeface="+mn-ea"/>
                <a:sym typeface="Arial" panose="020B0604020202020204" pitchFamily="34" charset="0"/>
              </a:rPr>
              <a:t>Campbell和Shiller (1988b)发现</a:t>
            </a:r>
            <a:r>
              <a:rPr lang="zh-CN" sz="1600" b="1" dirty="0">
                <a:solidFill>
                  <a:schemeClr val="tx1">
                    <a:lumMod val="65000"/>
                    <a:lumOff val="35000"/>
                  </a:schemeClr>
                </a:solidFill>
                <a:latin typeface="+mn-ea"/>
                <a:cs typeface="+mn-ea"/>
                <a:sym typeface="Arial" panose="020B0604020202020204" pitchFamily="34" charset="0"/>
              </a:rPr>
              <a:t>收益价格比率</a:t>
            </a:r>
            <a:r>
              <a:rPr lang="en-US" altLang="zh-CN" sz="1600" b="1" dirty="0">
                <a:solidFill>
                  <a:schemeClr val="tx1">
                    <a:lumMod val="65000"/>
                    <a:lumOff val="35000"/>
                  </a:schemeClr>
                </a:solidFill>
                <a:latin typeface="+mn-ea"/>
                <a:cs typeface="+mn-ea"/>
                <a:sym typeface="Arial" panose="020B0604020202020204" pitchFamily="34" charset="0"/>
              </a:rPr>
              <a:t>(E/P)</a:t>
            </a:r>
            <a:r>
              <a:rPr sz="1600" b="1" dirty="0">
                <a:solidFill>
                  <a:schemeClr val="tx1">
                    <a:lumMod val="65000"/>
                    <a:lumOff val="35000"/>
                  </a:schemeClr>
                </a:solidFill>
                <a:latin typeface="+mn-ea"/>
                <a:cs typeface="+mn-ea"/>
                <a:sym typeface="Arial" panose="020B0604020202020204" pitchFamily="34" charset="0"/>
              </a:rPr>
              <a:t>具有可靠的预测能力</a:t>
            </a:r>
            <a:r>
              <a:rPr sz="1600" dirty="0">
                <a:solidFill>
                  <a:schemeClr val="tx1">
                    <a:lumMod val="65000"/>
                    <a:lumOff val="35000"/>
                  </a:schemeClr>
                </a:solidFill>
                <a:latin typeface="+mn-ea"/>
                <a:cs typeface="+mn-ea"/>
                <a:sym typeface="Arial" panose="020B0604020202020204" pitchFamily="34" charset="0"/>
              </a:rPr>
              <a:t>，特别是</a:t>
            </a:r>
            <a:r>
              <a:rPr lang="en-US" sz="1600" dirty="0">
                <a:solidFill>
                  <a:schemeClr val="tx1">
                    <a:lumMod val="65000"/>
                    <a:lumOff val="35000"/>
                  </a:schemeClr>
                </a:solidFill>
                <a:latin typeface="+mn-ea"/>
                <a:cs typeface="+mn-ea"/>
                <a:sym typeface="Arial" panose="020B0604020202020204" pitchFamily="34" charset="0"/>
              </a:rPr>
              <a:t>E</a:t>
            </a:r>
            <a:r>
              <a:rPr lang="zh-CN" altLang="en-US" sz="1600" dirty="0">
                <a:solidFill>
                  <a:schemeClr val="tx1">
                    <a:lumMod val="65000"/>
                    <a:lumOff val="35000"/>
                  </a:schemeClr>
                </a:solidFill>
                <a:latin typeface="+mn-ea"/>
                <a:cs typeface="+mn-ea"/>
                <a:sym typeface="Arial" panose="020B0604020202020204" pitchFamily="34" charset="0"/>
              </a:rPr>
              <a:t>为</a:t>
            </a:r>
            <a:r>
              <a:rPr sz="1600" dirty="0">
                <a:solidFill>
                  <a:schemeClr val="tx1">
                    <a:lumMod val="65000"/>
                    <a:lumOff val="35000"/>
                  </a:schemeClr>
                </a:solidFill>
                <a:latin typeface="+mn-ea"/>
                <a:cs typeface="+mn-ea"/>
                <a:sym typeface="Arial" panose="020B0604020202020204" pitchFamily="34" charset="0"/>
              </a:rPr>
              <a:t>过去10-30年的平均收益时</a:t>
            </a:r>
            <a:r>
              <a:rPr lang="zh-CN" sz="1600" dirty="0">
                <a:solidFill>
                  <a:schemeClr val="tx1">
                    <a:lumMod val="65000"/>
                    <a:lumOff val="35000"/>
                  </a:schemeClr>
                </a:solidFill>
                <a:latin typeface="+mn-ea"/>
                <a:cs typeface="+mn-ea"/>
                <a:sym typeface="Arial" panose="020B0604020202020204" pitchFamily="34" charset="0"/>
              </a:rPr>
              <a:t>。</a:t>
            </a:r>
            <a:r>
              <a:rPr sz="1600" dirty="0">
                <a:solidFill>
                  <a:schemeClr val="tx1">
                    <a:lumMod val="65000"/>
                    <a:lumOff val="35000"/>
                  </a:schemeClr>
                </a:solidFill>
                <a:latin typeface="+mn-ea"/>
                <a:cs typeface="+mn-ea"/>
                <a:sym typeface="Arial" panose="020B0604020202020204" pitchFamily="34" charset="0"/>
              </a:rPr>
              <a:t>这种预测能力也会随着回报期限的增加而增加。</a:t>
            </a:r>
            <a:endParaRPr sz="1600" dirty="0">
              <a:solidFill>
                <a:schemeClr val="tx1">
                  <a:lumMod val="65000"/>
                  <a:lumOff val="35000"/>
                </a:schemeClr>
              </a:solidFill>
              <a:latin typeface="+mn-ea"/>
              <a:cs typeface="+mn-ea"/>
              <a:sym typeface="Arial" panose="020B0604020202020204" pitchFamily="34" charset="0"/>
            </a:endParaRPr>
          </a:p>
          <a:p>
            <a:pPr algn="just">
              <a:lnSpc>
                <a:spcPct val="130000"/>
              </a:lnSpc>
              <a:spcBef>
                <a:spcPct val="0"/>
              </a:spcBef>
            </a:pP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8" name="矩形 7"/>
          <p:cNvSpPr/>
          <p:nvPr>
            <p:custDataLst>
              <p:tags r:id="rId3"/>
            </p:custDataLst>
          </p:nvPr>
        </p:nvSpPr>
        <p:spPr>
          <a:xfrm>
            <a:off x="6193514" y="1003935"/>
            <a:ext cx="954107" cy="923330"/>
          </a:xfrm>
          <a:prstGeom prst="rect">
            <a:avLst/>
          </a:prstGeom>
          <a:noFill/>
        </p:spPr>
        <p:txBody>
          <a:bodyPr wrap="none" lIns="91440" tIns="45720" rIns="91440" bIns="45720">
            <a:spAutoFit/>
          </a:bodyPr>
          <a:lstStyle/>
          <a:p>
            <a:pPr algn="ctr"/>
            <a:r>
              <a:rPr lang="en-US" altLang="zh-CN"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vs</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1" name="标题 7"/>
          <p:cNvSpPr txBox="1"/>
          <p:nvPr>
            <p:custDataLst>
              <p:tags r:id="rId4"/>
            </p:custDataLst>
          </p:nvPr>
        </p:nvSpPr>
        <p:spPr>
          <a:xfrm>
            <a:off x="8548165" y="1318731"/>
            <a:ext cx="242760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sym typeface="Arial" panose="020B0604020202020204" pitchFamily="34" charset="0"/>
              </a:rPr>
              <a:t>Fama</a:t>
            </a:r>
            <a:r>
              <a:rPr dirty="0">
                <a:sym typeface="Arial" panose="020B0604020202020204" pitchFamily="34" charset="0"/>
              </a:rPr>
              <a:t>的解释</a:t>
            </a:r>
            <a:endParaRPr dirty="0">
              <a:sym typeface="Arial" panose="020B0604020202020204" pitchFamily="34" charset="0"/>
            </a:endParaRPr>
          </a:p>
        </p:txBody>
      </p:sp>
      <p:sp>
        <p:nvSpPr>
          <p:cNvPr id="12" name="矩形: 圆角 16"/>
          <p:cNvSpPr/>
          <p:nvPr>
            <p:custDataLst>
              <p:tags r:id="rId5"/>
            </p:custDataLst>
          </p:nvPr>
        </p:nvSpPr>
        <p:spPr>
          <a:xfrm>
            <a:off x="7041101" y="3038141"/>
            <a:ext cx="4707890" cy="1602557"/>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255579" y="3167445"/>
            <a:ext cx="4493412" cy="1323439"/>
          </a:xfrm>
          <a:prstGeom prst="rect">
            <a:avLst/>
          </a:prstGeom>
          <a:noFill/>
        </p:spPr>
        <p:txBody>
          <a:bodyPr wrap="square" rtlCol="0">
            <a:spAutoFit/>
          </a:bodyPr>
          <a:lstStyle/>
          <a:p>
            <a:r>
              <a:rPr lang="en-US" altLang="zh-CN" sz="2000" dirty="0" err="1">
                <a:solidFill>
                  <a:schemeClr val="tx1">
                    <a:lumMod val="65000"/>
                    <a:lumOff val="35000"/>
                  </a:schemeClr>
                </a:solidFill>
                <a:latin typeface="+mn-ea"/>
                <a:cs typeface="+mn-ea"/>
              </a:rPr>
              <a:t>Fama</a:t>
            </a:r>
            <a:r>
              <a:rPr lang="zh-CN" altLang="zh-CN" sz="2000" dirty="0">
                <a:solidFill>
                  <a:schemeClr val="tx1">
                    <a:lumMod val="65000"/>
                    <a:lumOff val="35000"/>
                  </a:schemeClr>
                </a:solidFill>
                <a:latin typeface="+mn-ea"/>
                <a:cs typeface="+mn-ea"/>
              </a:rPr>
              <a:t>和</a:t>
            </a:r>
            <a:r>
              <a:rPr lang="en-US" altLang="zh-CN" sz="2000" dirty="0">
                <a:solidFill>
                  <a:schemeClr val="tx1">
                    <a:lumMod val="65000"/>
                    <a:lumOff val="35000"/>
                  </a:schemeClr>
                </a:solidFill>
                <a:latin typeface="+mn-ea"/>
                <a:cs typeface="+mn-ea"/>
              </a:rPr>
              <a:t>French (1988b)</a:t>
            </a:r>
            <a:r>
              <a:rPr lang="zh-CN" altLang="zh-CN" sz="2000" dirty="0">
                <a:solidFill>
                  <a:schemeClr val="tx1">
                    <a:lumMod val="65000"/>
                    <a:lumOff val="35000"/>
                  </a:schemeClr>
                </a:solidFill>
                <a:latin typeface="+mn-ea"/>
                <a:cs typeface="+mn-ea"/>
              </a:rPr>
              <a:t>认为，由</a:t>
            </a:r>
            <a:r>
              <a:rPr lang="en-US" altLang="zh-CN" sz="2000" dirty="0">
                <a:solidFill>
                  <a:schemeClr val="tx1">
                    <a:lumMod val="65000"/>
                    <a:lumOff val="35000"/>
                  </a:schemeClr>
                </a:solidFill>
                <a:latin typeface="+mn-ea"/>
                <a:cs typeface="+mn-ea"/>
              </a:rPr>
              <a:t>D/P</a:t>
            </a:r>
            <a:r>
              <a:rPr lang="zh-CN" altLang="zh-CN" sz="2000" dirty="0">
                <a:solidFill>
                  <a:schemeClr val="tx1">
                    <a:lumMod val="65000"/>
                    <a:lumOff val="35000"/>
                  </a:schemeClr>
                </a:solidFill>
                <a:latin typeface="+mn-ea"/>
                <a:cs typeface="+mn-ea"/>
              </a:rPr>
              <a:t>解释的长期收益方差的增加部分在很大程度上是由于预期收益的缓慢均值回归</a:t>
            </a:r>
            <a:r>
              <a:rPr lang="zh-CN" altLang="en-US" sz="2000" dirty="0">
                <a:solidFill>
                  <a:schemeClr val="tx1">
                    <a:lumMod val="65000"/>
                    <a:lumOff val="35000"/>
                  </a:schemeClr>
                </a:solidFill>
                <a:latin typeface="+mn-ea"/>
                <a:cs typeface="+mn-ea"/>
              </a:rPr>
              <a:t>。</a:t>
            </a:r>
            <a:endParaRPr lang="zh-CN" altLang="en-US" sz="2000" dirty="0">
              <a:solidFill>
                <a:schemeClr val="tx1">
                  <a:lumMod val="65000"/>
                  <a:lumOff val="35000"/>
                </a:schemeClr>
              </a:solidFill>
              <a:latin typeface="+mn-ea"/>
              <a:cs typeface="+mn-ea"/>
              <a:sym typeface="Arial" panose="020B0604020202020204" pitchFamily="34" charset="0"/>
            </a:endParaRPr>
          </a:p>
        </p:txBody>
      </p:sp>
      <p:cxnSp>
        <p:nvCxnSpPr>
          <p:cNvPr id="13" name="连接符: 肘形 12"/>
          <p:cNvCxnSpPr>
            <a:stCxn id="14" idx="3"/>
            <a:endCxn id="12" idx="1"/>
          </p:cNvCxnSpPr>
          <p:nvPr/>
        </p:nvCxnSpPr>
        <p:spPr>
          <a:xfrm>
            <a:off x="6363294" y="3043681"/>
            <a:ext cx="677807" cy="79573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连接符: 肘形 18"/>
          <p:cNvCxnSpPr>
            <a:stCxn id="16" idx="3"/>
            <a:endCxn id="12" idx="1"/>
          </p:cNvCxnSpPr>
          <p:nvPr/>
        </p:nvCxnSpPr>
        <p:spPr>
          <a:xfrm flipV="1">
            <a:off x="6363295" y="3839420"/>
            <a:ext cx="677806" cy="100135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a:t>
            </a:r>
            <a:fld id="{A548B57D-AE10-4CF7-A9DF-59FEFA91B28E}" type="slidenum">
              <a:rPr lang="zh-CN" altLang="en-US" smtClean="0">
                <a:sym typeface="Arial" panose="020B0604020202020204" pitchFamily="34" charset="0"/>
              </a:rPr>
            </a:fld>
            <a:r>
              <a:rPr lang="en-US" altLang="zh-CN">
                <a:sym typeface="Arial" panose="020B0604020202020204" pitchFamily="34" charset="0"/>
              </a:rPr>
              <a:t>&gt;</a:t>
            </a:r>
            <a:endParaRPr lang="zh-CN" altLang="en-US" dirty="0">
              <a:sym typeface="Arial" panose="020B0604020202020204" pitchFamily="34" charset="0"/>
            </a:endParaRPr>
          </a:p>
        </p:txBody>
      </p:sp>
      <p:sp>
        <p:nvSpPr>
          <p:cNvPr id="9" name="iṧľíḋê"/>
          <p:cNvSpPr/>
          <p:nvPr/>
        </p:nvSpPr>
        <p:spPr bwMode="gray">
          <a:xfrm>
            <a:off x="401109" y="2902541"/>
            <a:ext cx="5605780" cy="2237272"/>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在一个有效的市场中，当贴现率和预期回报较低时，价格相对于股息较高，反之亦然。</a:t>
            </a:r>
            <a:r>
              <a:rPr lang="en-US" altLang="zh-CN" sz="1600" dirty="0" err="1">
                <a:solidFill>
                  <a:schemeClr val="tx1">
                    <a:lumMod val="65000"/>
                    <a:lumOff val="35000"/>
                  </a:schemeClr>
                </a:solidFill>
                <a:latin typeface="+mn-ea"/>
                <a:cs typeface="+mn-ea"/>
                <a:sym typeface="Arial" panose="020B0604020202020204" pitchFamily="34" charset="0"/>
              </a:rPr>
              <a:t>Fama</a:t>
            </a:r>
            <a:r>
              <a:rPr lang="zh-CN" altLang="en-US" sz="1600" dirty="0">
                <a:solidFill>
                  <a:schemeClr val="tx1">
                    <a:lumMod val="65000"/>
                    <a:lumOff val="35000"/>
                  </a:schemeClr>
                </a:solidFill>
                <a:latin typeface="+mn-ea"/>
                <a:cs typeface="+mn-ea"/>
                <a:sym typeface="Arial" panose="020B0604020202020204" pitchFamily="34" charset="0"/>
              </a:rPr>
              <a:t>和</a:t>
            </a:r>
            <a:r>
              <a:rPr lang="en-US" altLang="zh-CN" sz="1600" dirty="0">
                <a:solidFill>
                  <a:schemeClr val="tx1">
                    <a:lumMod val="65000"/>
                    <a:lumOff val="35000"/>
                  </a:schemeClr>
                </a:solidFill>
                <a:latin typeface="+mn-ea"/>
                <a:cs typeface="+mn-ea"/>
                <a:sym typeface="Arial" panose="020B0604020202020204" pitchFamily="34" charset="0"/>
              </a:rPr>
              <a:t>French</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1988b</a:t>
            </a:r>
            <a:r>
              <a:rPr lang="zh-CN" altLang="en-US" sz="1600" dirty="0">
                <a:solidFill>
                  <a:schemeClr val="tx1">
                    <a:lumMod val="65000"/>
                    <a:lumOff val="35000"/>
                  </a:schemeClr>
                </a:solidFill>
                <a:latin typeface="+mn-ea"/>
                <a:cs typeface="+mn-ea"/>
                <a:sym typeface="Arial" panose="020B0604020202020204" pitchFamily="34" charset="0"/>
              </a:rPr>
              <a:t>）发现，低股息收益率意味着较低的预期回报。但是：</a:t>
            </a:r>
            <a:r>
              <a:rPr lang="zh-CN" altLang="en-US" sz="1600" dirty="0">
                <a:solidFill>
                  <a:schemeClr val="tx1">
                    <a:lumMod val="65000"/>
                    <a:lumOff val="35000"/>
                  </a:schemeClr>
                </a:solidFill>
                <a:latin typeface="+mn-ea"/>
                <a:cs typeface="+mn-ea"/>
              </a:rPr>
              <a:t>他们的回归很少预测纽约证券交易所股票的价值和同等权重的投资组合的负回报。因此，</a:t>
            </a:r>
            <a:r>
              <a:rPr lang="zh-CN" altLang="en-US" sz="1600" b="1" dirty="0">
                <a:solidFill>
                  <a:schemeClr val="tx1">
                    <a:lumMod val="65000"/>
                    <a:lumOff val="35000"/>
                  </a:schemeClr>
                </a:solidFill>
                <a:latin typeface="+mn-ea"/>
                <a:cs typeface="+mn-ea"/>
              </a:rPr>
              <a:t>没有</a:t>
            </a:r>
            <a:r>
              <a:rPr lang="zh-CN" altLang="en-US" sz="1600" dirty="0">
                <a:solidFill>
                  <a:schemeClr val="tx1">
                    <a:lumMod val="65000"/>
                    <a:lumOff val="35000"/>
                  </a:schemeClr>
                </a:solidFill>
                <a:latin typeface="+mn-ea"/>
                <a:cs typeface="+mn-ea"/>
              </a:rPr>
              <a:t>证据表明</a:t>
            </a:r>
            <a:r>
              <a:rPr lang="zh-CN" altLang="en-US" sz="1600" b="1" dirty="0">
                <a:solidFill>
                  <a:schemeClr val="tx1">
                    <a:lumMod val="65000"/>
                    <a:lumOff val="35000"/>
                  </a:schemeClr>
                </a:solidFill>
                <a:latin typeface="+mn-ea"/>
                <a:cs typeface="+mn-ea"/>
              </a:rPr>
              <a:t>低</a:t>
            </a:r>
            <a:r>
              <a:rPr lang="en-US" altLang="zh-CN" sz="1600" b="1" dirty="0">
                <a:solidFill>
                  <a:schemeClr val="tx1">
                    <a:lumMod val="65000"/>
                    <a:lumOff val="35000"/>
                  </a:schemeClr>
                </a:solidFill>
                <a:latin typeface="+mn-ea"/>
                <a:cs typeface="+mn-ea"/>
              </a:rPr>
              <a:t>D/P</a:t>
            </a:r>
            <a:r>
              <a:rPr lang="zh-CN" altLang="en-US" sz="1600" b="1" dirty="0">
                <a:solidFill>
                  <a:schemeClr val="tx1">
                    <a:lumMod val="65000"/>
                    <a:lumOff val="35000"/>
                  </a:schemeClr>
                </a:solidFill>
                <a:latin typeface="+mn-ea"/>
                <a:cs typeface="+mn-ea"/>
              </a:rPr>
              <a:t>预示着泡沫破裂</a:t>
            </a:r>
            <a:r>
              <a:rPr lang="zh-CN" altLang="en-US" sz="1600" dirty="0">
                <a:solidFill>
                  <a:schemeClr val="tx1">
                    <a:lumMod val="65000"/>
                    <a:lumOff val="35000"/>
                  </a:schemeClr>
                </a:solidFill>
                <a:latin typeface="+mn-ea"/>
                <a:cs typeface="+mn-ea"/>
              </a:rPr>
              <a:t>，即预期股票回报为负。</a:t>
            </a:r>
            <a:endParaRPr sz="1600" dirty="0">
              <a:solidFill>
                <a:schemeClr val="tx1">
                  <a:lumMod val="65000"/>
                  <a:lumOff val="35000"/>
                </a:schemeClr>
              </a:solidFill>
              <a:latin typeface="+mn-ea"/>
              <a:cs typeface="+mn-ea"/>
              <a:sym typeface="Arial" panose="020B0604020202020204" pitchFamily="34" charset="0"/>
            </a:endParaRPr>
          </a:p>
        </p:txBody>
      </p:sp>
      <p:sp>
        <p:nvSpPr>
          <p:cNvPr id="11" name="矩形: 圆角 10"/>
          <p:cNvSpPr/>
          <p:nvPr/>
        </p:nvSpPr>
        <p:spPr>
          <a:xfrm>
            <a:off x="6675366" y="2096874"/>
            <a:ext cx="5339080" cy="2308324"/>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6737493" y="2274838"/>
            <a:ext cx="5214825" cy="2308324"/>
          </a:xfrm>
          <a:prstGeom prst="rect">
            <a:avLst/>
          </a:prstGeom>
          <a:noFill/>
        </p:spPr>
        <p:txBody>
          <a:bodyPr wrap="square">
            <a:spAutoFit/>
          </a:bodyPr>
          <a:lstStyle>
            <a:defPPr>
              <a:defRPr lang="zh-CN"/>
            </a:defPPr>
            <a:lvl1pPr algn="just">
              <a:defRPr kern="100">
                <a:effectLst/>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zh-CN" kern="1200" dirty="0">
                <a:solidFill>
                  <a:schemeClr val="tx1">
                    <a:lumMod val="65000"/>
                    <a:lumOff val="35000"/>
                  </a:schemeClr>
                </a:solidFill>
                <a:latin typeface="+mn-ea"/>
                <a:ea typeface="+mn-ea"/>
                <a:cs typeface="+mn-ea"/>
              </a:rPr>
              <a:t>泡沫支持者可以辩称，由于股票回报的无条件均值</a:t>
            </a:r>
            <a:r>
              <a:rPr lang="zh-CN" altLang="zh-CN" b="1" kern="1200" dirty="0">
                <a:solidFill>
                  <a:schemeClr val="tx1">
                    <a:lumMod val="65000"/>
                    <a:lumOff val="35000"/>
                  </a:schemeClr>
                </a:solidFill>
                <a:latin typeface="+mn-ea"/>
                <a:ea typeface="+mn-ea"/>
                <a:cs typeface="+mn-ea"/>
              </a:rPr>
              <a:t>很高</a:t>
            </a:r>
            <a:r>
              <a:rPr lang="zh-CN" altLang="zh-CN" kern="1200" dirty="0">
                <a:solidFill>
                  <a:schemeClr val="tx1">
                    <a:lumMod val="65000"/>
                    <a:lumOff val="35000"/>
                  </a:schemeClr>
                </a:solidFill>
                <a:latin typeface="+mn-ea"/>
                <a:ea typeface="+mn-ea"/>
                <a:cs typeface="+mn-ea"/>
              </a:rPr>
              <a:t>，泡沫破裂很可能意味着预期回报</a:t>
            </a:r>
            <a:r>
              <a:rPr lang="zh-CN" altLang="zh-CN" b="1" kern="1200" dirty="0">
                <a:solidFill>
                  <a:schemeClr val="tx1">
                    <a:lumMod val="65000"/>
                    <a:lumOff val="35000"/>
                  </a:schemeClr>
                </a:solidFill>
                <a:latin typeface="+mn-ea"/>
                <a:ea typeface="+mn-ea"/>
                <a:cs typeface="+mn-ea"/>
              </a:rPr>
              <a:t>较低</a:t>
            </a:r>
            <a:r>
              <a:rPr lang="zh-CN" altLang="zh-CN" kern="1200" dirty="0">
                <a:solidFill>
                  <a:schemeClr val="tx1">
                    <a:lumMod val="65000"/>
                    <a:lumOff val="35000"/>
                  </a:schemeClr>
                </a:solidFill>
                <a:latin typeface="+mn-ea"/>
                <a:ea typeface="+mn-ea"/>
                <a:cs typeface="+mn-ea"/>
              </a:rPr>
              <a:t>，但并非为负。</a:t>
            </a:r>
            <a:endParaRPr lang="en-US" altLang="zh-CN" kern="1200" dirty="0">
              <a:solidFill>
                <a:schemeClr val="tx1">
                  <a:lumMod val="65000"/>
                  <a:lumOff val="35000"/>
                </a:schemeClr>
              </a:solidFill>
              <a:latin typeface="+mn-ea"/>
              <a:ea typeface="+mn-ea"/>
              <a:cs typeface="+mn-ea"/>
            </a:endParaRPr>
          </a:p>
          <a:p>
            <a:endParaRPr lang="en-US" altLang="zh-CN" kern="1200" dirty="0">
              <a:solidFill>
                <a:schemeClr val="tx1">
                  <a:lumMod val="65000"/>
                  <a:lumOff val="35000"/>
                </a:schemeClr>
              </a:solidFill>
              <a:latin typeface="+mn-ea"/>
              <a:ea typeface="+mn-ea"/>
              <a:cs typeface="+mn-ea"/>
            </a:endParaRPr>
          </a:p>
          <a:p>
            <a:r>
              <a:rPr lang="zh-CN" altLang="zh-CN" kern="1200" dirty="0">
                <a:solidFill>
                  <a:schemeClr val="tx1">
                    <a:lumMod val="65000"/>
                    <a:lumOff val="35000"/>
                  </a:schemeClr>
                </a:solidFill>
                <a:latin typeface="+mn-ea"/>
                <a:ea typeface="+mn-ea"/>
                <a:cs typeface="+mn-ea"/>
              </a:rPr>
              <a:t>相反，如果</a:t>
            </a:r>
            <a:r>
              <a:rPr lang="zh-CN" altLang="zh-CN" b="1" kern="1200" dirty="0">
                <a:solidFill>
                  <a:schemeClr val="tx1">
                    <a:lumMod val="65000"/>
                    <a:lumOff val="35000"/>
                  </a:schemeClr>
                </a:solidFill>
                <a:latin typeface="+mn-ea"/>
                <a:ea typeface="+mn-ea"/>
                <a:cs typeface="+mn-ea"/>
              </a:rPr>
              <a:t>存在</a:t>
            </a:r>
            <a:r>
              <a:rPr lang="zh-CN" altLang="zh-CN" kern="1200" dirty="0">
                <a:solidFill>
                  <a:schemeClr val="tx1">
                    <a:lumMod val="65000"/>
                    <a:lumOff val="35000"/>
                  </a:schemeClr>
                </a:solidFill>
                <a:latin typeface="+mn-ea"/>
                <a:ea typeface="+mn-ea"/>
                <a:cs typeface="+mn-ea"/>
              </a:rPr>
              <a:t>负预期回报的证据，有效市场学派可能会辩称，资产定价模型并没有说理性预期回报总是正的。</a:t>
            </a:r>
            <a:r>
              <a:rPr lang="en-US" altLang="zh-CN" kern="1200" dirty="0">
                <a:solidFill>
                  <a:schemeClr val="tx1">
                    <a:lumMod val="65000"/>
                    <a:lumOff val="35000"/>
                  </a:schemeClr>
                </a:solidFill>
                <a:latin typeface="+mn-ea"/>
                <a:ea typeface="+mn-ea"/>
                <a:cs typeface="+mn-ea"/>
              </a:rPr>
              <a:t> </a:t>
            </a:r>
            <a:endParaRPr lang="zh-CN" altLang="zh-CN" kern="1200" dirty="0">
              <a:solidFill>
                <a:schemeClr val="tx1">
                  <a:lumMod val="65000"/>
                  <a:lumOff val="35000"/>
                </a:schemeClr>
              </a:solidFill>
              <a:latin typeface="+mn-ea"/>
              <a:ea typeface="+mn-ea"/>
              <a:cs typeface="+mn-ea"/>
            </a:endParaRPr>
          </a:p>
          <a:p>
            <a:endParaRPr lang="zh-CN" altLang="en-US" dirty="0"/>
          </a:p>
        </p:txBody>
      </p:sp>
      <p:sp>
        <p:nvSpPr>
          <p:cNvPr id="6" name="标题 5"/>
          <p:cNvSpPr>
            <a:spLocks noGrp="1"/>
          </p:cNvSpPr>
          <p:nvPr>
            <p:ph type="title"/>
          </p:nvPr>
        </p:nvSpPr>
        <p:spPr/>
        <p:txBody>
          <a:bodyPr/>
          <a:lstStyle/>
          <a:p>
            <a:r>
              <a:rPr lang="en-US" altLang="zh-CN">
                <a:sym typeface="Arial" panose="020B0604020202020204" pitchFamily="34" charset="0"/>
              </a:rPr>
              <a:t>B.2.Market Efficiency</a:t>
            </a:r>
            <a:endParaRPr lang="zh-CN" altLang="en-US"/>
          </a:p>
        </p:txBody>
      </p:sp>
      <p:sp>
        <p:nvSpPr>
          <p:cNvPr id="12" name="标题 7"/>
          <p:cNvSpPr>
            <a:spLocks noGrp="1"/>
          </p:cNvSpPr>
          <p:nvPr>
            <p:custDataLst>
              <p:tags r:id="rId1"/>
            </p:custDataLst>
          </p:nvPr>
        </p:nvSpPr>
        <p:spPr>
          <a:xfrm>
            <a:off x="1733550" y="909955"/>
            <a:ext cx="241871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a:sym typeface="Arial" panose="020B0604020202020204" pitchFamily="34" charset="0"/>
              </a:rPr>
              <a:t>有效市场的挑战</a:t>
            </a:r>
            <a:endParaRPr lang="zh-CN" altLang="en-US" dirty="0">
              <a:sym typeface="Arial" panose="020B0604020202020204" pitchFamily="34" charset="0"/>
            </a:endParaRPr>
          </a:p>
        </p:txBody>
      </p:sp>
      <p:sp>
        <p:nvSpPr>
          <p:cNvPr id="15" name="标题 7"/>
          <p:cNvSpPr txBox="1"/>
          <p:nvPr>
            <p:custDataLst>
              <p:tags r:id="rId2"/>
            </p:custDataLst>
          </p:nvPr>
        </p:nvSpPr>
        <p:spPr>
          <a:xfrm>
            <a:off x="7818120" y="902970"/>
            <a:ext cx="242760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sym typeface="Arial" panose="020B0604020202020204" pitchFamily="34" charset="0"/>
              </a:rPr>
              <a:t>Fama</a:t>
            </a:r>
            <a:r>
              <a:rPr dirty="0">
                <a:sym typeface="Arial" panose="020B0604020202020204" pitchFamily="34" charset="0"/>
              </a:rPr>
              <a:t>的解释</a:t>
            </a:r>
            <a:endParaRPr dirty="0">
              <a:sym typeface="Arial" panose="020B0604020202020204" pitchFamily="34" charset="0"/>
            </a:endParaRPr>
          </a:p>
        </p:txBody>
      </p:sp>
      <p:sp>
        <p:nvSpPr>
          <p:cNvPr id="16" name="矩形 15"/>
          <p:cNvSpPr/>
          <p:nvPr>
            <p:custDataLst>
              <p:tags r:id="rId3"/>
            </p:custDataLst>
          </p:nvPr>
        </p:nvSpPr>
        <p:spPr>
          <a:xfrm>
            <a:off x="5529836" y="683260"/>
            <a:ext cx="954107" cy="923330"/>
          </a:xfrm>
          <a:prstGeom prst="rect">
            <a:avLst/>
          </a:prstGeom>
          <a:noFill/>
        </p:spPr>
        <p:txBody>
          <a:bodyPr wrap="none" lIns="91440" tIns="45720" rIns="91440" bIns="45720">
            <a:spAutoFit/>
          </a:bodyPr>
          <a:lstStyle/>
          <a:p>
            <a:pPr algn="ctr"/>
            <a:r>
              <a:rPr lang="en-US" altLang="zh-CN"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vs</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cxnSp>
        <p:nvCxnSpPr>
          <p:cNvPr id="35" name="连接符: 肘形 34"/>
          <p:cNvCxnSpPr>
            <a:stCxn id="9" idx="3"/>
            <a:endCxn id="11" idx="1"/>
          </p:cNvCxnSpPr>
          <p:nvPr>
            <p:custDataLst>
              <p:tags r:id="rId4"/>
            </p:custDataLst>
          </p:nvPr>
        </p:nvCxnSpPr>
        <p:spPr>
          <a:xfrm flipV="1">
            <a:off x="6006889" y="3251036"/>
            <a:ext cx="668477" cy="770141"/>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 name="Shape 1794"/>
          <p:cNvSpPr/>
          <p:nvPr>
            <p:custDataLst>
              <p:tags r:id="rId5"/>
            </p:custDataLst>
          </p:nvPr>
        </p:nvSpPr>
        <p:spPr>
          <a:xfrm>
            <a:off x="805815" y="1614170"/>
            <a:ext cx="4446905" cy="926465"/>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B2</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：股息收益率对股票回报的可预测性</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a:t>
            </a:r>
            <a:fld id="{A548B57D-AE10-4CF7-A9DF-59FEFA91B28E}" type="slidenum">
              <a:rPr lang="zh-CN" altLang="en-US" smtClean="0">
                <a:sym typeface="Arial" panose="020B0604020202020204" pitchFamily="34" charset="0"/>
              </a:rPr>
            </a:fld>
            <a:r>
              <a:rPr lang="en-US" altLang="zh-CN">
                <a:sym typeface="Arial" panose="020B0604020202020204" pitchFamily="34" charset="0"/>
              </a:rPr>
              <a:t>&gt;</a:t>
            </a:r>
            <a:endParaRPr lang="zh-CN" altLang="en-US" dirty="0">
              <a:sym typeface="Arial" panose="020B0604020202020204" pitchFamily="34" charset="0"/>
            </a:endParaRPr>
          </a:p>
        </p:txBody>
      </p:sp>
      <p:sp>
        <p:nvSpPr>
          <p:cNvPr id="7" name="Shape 1794"/>
          <p:cNvSpPr/>
          <p:nvPr/>
        </p:nvSpPr>
        <p:spPr>
          <a:xfrm>
            <a:off x="443230" y="953526"/>
            <a:ext cx="4856480" cy="9131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B2</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：市场价格反映了所有可用信息</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iṧľíḋê"/>
          <p:cNvSpPr/>
          <p:nvPr/>
        </p:nvSpPr>
        <p:spPr bwMode="gray">
          <a:xfrm>
            <a:off x="575945" y="1959122"/>
            <a:ext cx="11035030" cy="1460353"/>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fontScale="92500" lnSpcReduction="10000"/>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1</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err="1">
                <a:solidFill>
                  <a:schemeClr val="tx1">
                    <a:lumMod val="65000"/>
                    <a:lumOff val="35000"/>
                  </a:schemeClr>
                </a:solidFill>
                <a:latin typeface="+mn-ea"/>
                <a:cs typeface="+mn-ea"/>
                <a:sym typeface="Arial" panose="020B0604020202020204" pitchFamily="34" charset="0"/>
              </a:rPr>
              <a:t>Fama</a:t>
            </a:r>
            <a:r>
              <a:rPr lang="zh-CN" altLang="en-US" sz="1600" dirty="0">
                <a:solidFill>
                  <a:schemeClr val="tx1">
                    <a:lumMod val="65000"/>
                    <a:lumOff val="35000"/>
                  </a:schemeClr>
                </a:solidFill>
                <a:latin typeface="+mn-ea"/>
                <a:cs typeface="+mn-ea"/>
                <a:sym typeface="Arial" panose="020B0604020202020204" pitchFamily="34" charset="0"/>
              </a:rPr>
              <a:t>和</a:t>
            </a:r>
            <a:r>
              <a:rPr lang="en-US" altLang="zh-CN" sz="1600" dirty="0">
                <a:solidFill>
                  <a:schemeClr val="tx1">
                    <a:lumMod val="65000"/>
                    <a:lumOff val="35000"/>
                  </a:schemeClr>
                </a:solidFill>
                <a:latin typeface="+mn-ea"/>
                <a:cs typeface="+mn-ea"/>
                <a:sym typeface="Arial" panose="020B0604020202020204" pitchFamily="34" charset="0"/>
              </a:rPr>
              <a:t>French</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1989</a:t>
            </a:r>
            <a:r>
              <a:rPr lang="zh-CN" altLang="en-US" sz="1600" dirty="0">
                <a:solidFill>
                  <a:schemeClr val="tx1">
                    <a:lumMod val="65000"/>
                    <a:lumOff val="35000"/>
                  </a:schemeClr>
                </a:solidFill>
                <a:latin typeface="+mn-ea"/>
                <a:cs typeface="+mn-ea"/>
                <a:sym typeface="Arial" panose="020B0604020202020204" pitchFamily="34" charset="0"/>
              </a:rPr>
              <a:t>）提出了一种不同的方法来判断</a:t>
            </a:r>
            <a:r>
              <a:rPr lang="zh-CN" altLang="en-US" sz="1600" b="1" dirty="0">
                <a:solidFill>
                  <a:schemeClr val="tx1">
                    <a:lumMod val="65000"/>
                    <a:lumOff val="35000"/>
                  </a:schemeClr>
                </a:solidFill>
                <a:latin typeface="+mn-ea"/>
                <a:cs typeface="+mn-ea"/>
                <a:sym typeface="Arial" panose="020B0604020202020204" pitchFamily="34" charset="0"/>
              </a:rPr>
              <a:t>回报可预测性对市场效率的影响</a:t>
            </a:r>
            <a:r>
              <a:rPr lang="zh-CN" altLang="en-US" sz="1600" dirty="0">
                <a:solidFill>
                  <a:schemeClr val="tx1">
                    <a:lumMod val="65000"/>
                    <a:lumOff val="35000"/>
                  </a:schemeClr>
                </a:solidFill>
                <a:latin typeface="+mn-ea"/>
                <a:cs typeface="+mn-ea"/>
                <a:sym typeface="Arial" panose="020B0604020202020204" pitchFamily="34" charset="0"/>
              </a:rPr>
              <a:t>。他们认为，如果不同证券的预期回报的变化是</a:t>
            </a:r>
            <a:r>
              <a:rPr lang="zh-CN" altLang="en-US" sz="1600" b="1" dirty="0">
                <a:solidFill>
                  <a:schemeClr val="tx1">
                    <a:lumMod val="65000"/>
                    <a:lumOff val="35000"/>
                  </a:schemeClr>
                </a:solidFill>
                <a:latin typeface="+mn-ea"/>
                <a:cs typeface="+mn-ea"/>
                <a:sym typeface="Arial" panose="020B0604020202020204" pitchFamily="34" charset="0"/>
              </a:rPr>
              <a:t>共同的</a:t>
            </a:r>
            <a:r>
              <a:rPr lang="zh-CN" altLang="en-US" sz="1600" dirty="0">
                <a:solidFill>
                  <a:schemeClr val="tx1">
                    <a:lumMod val="65000"/>
                    <a:lumOff val="35000"/>
                  </a:schemeClr>
                </a:solidFill>
                <a:latin typeface="+mn-ea"/>
                <a:cs typeface="+mn-ea"/>
                <a:sym typeface="Arial" panose="020B0604020202020204" pitchFamily="34" charset="0"/>
              </a:rPr>
              <a:t>，那么这很可能是当前与未来消费或公司投资机会的倾向变化的</a:t>
            </a:r>
            <a:r>
              <a:rPr lang="zh-CN" altLang="en-US" sz="1600" b="1" dirty="0">
                <a:solidFill>
                  <a:schemeClr val="tx1">
                    <a:lumMod val="65000"/>
                    <a:lumOff val="35000"/>
                  </a:schemeClr>
                </a:solidFill>
                <a:latin typeface="+mn-ea"/>
                <a:cs typeface="+mn-ea"/>
                <a:sym typeface="Arial" panose="020B0604020202020204" pitchFamily="34" charset="0"/>
              </a:rPr>
              <a:t>合理结果</a:t>
            </a:r>
            <a:r>
              <a:rPr lang="zh-CN" altLang="en-US" sz="1600" dirty="0">
                <a:solidFill>
                  <a:schemeClr val="tx1">
                    <a:lumMod val="65000"/>
                    <a:lumOff val="35000"/>
                  </a:schemeClr>
                </a:solidFill>
                <a:latin typeface="+mn-ea"/>
                <a:cs typeface="+mn-ea"/>
                <a:sym typeface="Arial" panose="020B0604020202020204" pitchFamily="34" charset="0"/>
              </a:rPr>
              <a:t>。它们显示，纽约证交所价值加权投资组合的股息收益率</a:t>
            </a:r>
            <a:r>
              <a:rPr lang="zh-CN" altLang="en-US" sz="1600" b="1" dirty="0">
                <a:solidFill>
                  <a:schemeClr val="tx1">
                    <a:lumMod val="65000"/>
                    <a:lumOff val="35000"/>
                  </a:schemeClr>
                </a:solidFill>
                <a:latin typeface="+mn-ea"/>
                <a:cs typeface="+mn-ea"/>
                <a:sym typeface="Arial" panose="020B0604020202020204" pitchFamily="34" charset="0"/>
              </a:rPr>
              <a:t>确实预测了</a:t>
            </a:r>
            <a:r>
              <a:rPr lang="zh-CN" altLang="en-US" sz="1600" dirty="0">
                <a:solidFill>
                  <a:schemeClr val="tx1">
                    <a:lumMod val="65000"/>
                    <a:lumOff val="35000"/>
                  </a:schemeClr>
                </a:solidFill>
                <a:latin typeface="+mn-ea"/>
                <a:cs typeface="+mn-ea"/>
                <a:sym typeface="Arial" panose="020B0604020202020204" pitchFamily="34" charset="0"/>
              </a:rPr>
              <a:t>公司债券和普通股的回报。</a:t>
            </a:r>
            <a:r>
              <a:rPr lang="en-US" altLang="zh-CN" sz="1600" dirty="0" err="1">
                <a:solidFill>
                  <a:schemeClr val="tx1">
                    <a:lumMod val="65000"/>
                    <a:lumOff val="35000"/>
                  </a:schemeClr>
                </a:solidFill>
                <a:latin typeface="+mn-ea"/>
                <a:cs typeface="+mn-ea"/>
              </a:rPr>
              <a:t>Keim</a:t>
            </a:r>
            <a:r>
              <a:rPr lang="zh-CN" altLang="zh-CN" sz="1600" dirty="0">
                <a:solidFill>
                  <a:schemeClr val="tx1">
                    <a:lumMod val="65000"/>
                    <a:lumOff val="35000"/>
                  </a:schemeClr>
                </a:solidFill>
                <a:latin typeface="+mn-ea"/>
                <a:cs typeface="+mn-ea"/>
              </a:rPr>
              <a:t>和</a:t>
            </a:r>
            <a:r>
              <a:rPr lang="en-US" altLang="zh-CN" sz="1600" dirty="0">
                <a:solidFill>
                  <a:schemeClr val="tx1">
                    <a:lumMod val="65000"/>
                    <a:lumOff val="35000"/>
                  </a:schemeClr>
                </a:solidFill>
                <a:latin typeface="+mn-ea"/>
                <a:cs typeface="+mn-ea"/>
              </a:rPr>
              <a:t>Stambaugh(1986)</a:t>
            </a:r>
            <a:r>
              <a:rPr lang="zh-CN" altLang="zh-CN" sz="1600" dirty="0">
                <a:solidFill>
                  <a:schemeClr val="tx1">
                    <a:lumMod val="65000"/>
                    <a:lumOff val="35000"/>
                  </a:schemeClr>
                </a:solidFill>
                <a:latin typeface="+mn-ea"/>
                <a:cs typeface="+mn-ea"/>
              </a:rPr>
              <a:t>以及</a:t>
            </a:r>
            <a:r>
              <a:rPr lang="en-US" altLang="zh-CN" sz="1600" dirty="0">
                <a:solidFill>
                  <a:schemeClr val="tx1">
                    <a:lumMod val="65000"/>
                    <a:lumOff val="35000"/>
                  </a:schemeClr>
                </a:solidFill>
                <a:latin typeface="+mn-ea"/>
                <a:cs typeface="+mn-ea"/>
              </a:rPr>
              <a:t>Campbell(1987)</a:t>
            </a:r>
            <a:r>
              <a:rPr lang="zh-CN" altLang="zh-CN" sz="1600" dirty="0">
                <a:solidFill>
                  <a:schemeClr val="tx1">
                    <a:lumMod val="65000"/>
                    <a:lumOff val="35000"/>
                  </a:schemeClr>
                </a:solidFill>
                <a:latin typeface="+mn-ea"/>
                <a:cs typeface="+mn-ea"/>
              </a:rPr>
              <a:t>也发现，股票和债券的回报</a:t>
            </a:r>
            <a:r>
              <a:rPr lang="zh-CN" altLang="zh-CN" sz="1600" b="1" dirty="0">
                <a:solidFill>
                  <a:schemeClr val="tx1">
                    <a:lumMod val="65000"/>
                    <a:lumOff val="35000"/>
                  </a:schemeClr>
                </a:solidFill>
                <a:latin typeface="+mn-ea"/>
                <a:cs typeface="+mn-ea"/>
              </a:rPr>
              <a:t>可以</a:t>
            </a:r>
            <a:r>
              <a:rPr lang="zh-CN" altLang="zh-CN" sz="1600" dirty="0">
                <a:solidFill>
                  <a:schemeClr val="tx1">
                    <a:lumMod val="65000"/>
                    <a:lumOff val="35000"/>
                  </a:schemeClr>
                </a:solidFill>
                <a:latin typeface="+mn-ea"/>
                <a:cs typeface="+mn-ea"/>
              </a:rPr>
              <a:t>通过一组共同的股票市场和期限结构变量来</a:t>
            </a:r>
            <a:r>
              <a:rPr lang="zh-CN" altLang="zh-CN" sz="1600" b="1" dirty="0">
                <a:solidFill>
                  <a:schemeClr val="tx1">
                    <a:lumMod val="65000"/>
                    <a:lumOff val="35000"/>
                  </a:schemeClr>
                </a:solidFill>
                <a:latin typeface="+mn-ea"/>
                <a:cs typeface="+mn-ea"/>
              </a:rPr>
              <a:t>预测</a:t>
            </a:r>
            <a:r>
              <a:rPr lang="zh-CN" altLang="zh-CN" sz="1600" dirty="0">
                <a:solidFill>
                  <a:schemeClr val="tx1">
                    <a:lumMod val="65000"/>
                    <a:lumOff val="35000"/>
                  </a:schemeClr>
                </a:solidFill>
                <a:latin typeface="+mn-ea"/>
                <a:cs typeface="+mn-ea"/>
              </a:rPr>
              <a:t>。</a:t>
            </a:r>
            <a:r>
              <a:rPr lang="en-US" altLang="zh-CN" sz="1600" dirty="0">
                <a:solidFill>
                  <a:schemeClr val="tx1">
                    <a:lumMod val="65000"/>
                    <a:lumOff val="35000"/>
                  </a:schemeClr>
                </a:solidFill>
                <a:latin typeface="+mn-ea"/>
                <a:cs typeface="+mn-ea"/>
              </a:rPr>
              <a:t>Harvey(1991)</a:t>
            </a:r>
            <a:r>
              <a:rPr lang="zh-CN" altLang="zh-CN" sz="1600" dirty="0">
                <a:solidFill>
                  <a:schemeClr val="tx1">
                    <a:lumMod val="65000"/>
                    <a:lumOff val="35000"/>
                  </a:schemeClr>
                </a:solidFill>
                <a:latin typeface="+mn-ea"/>
                <a:cs typeface="+mn-ea"/>
              </a:rPr>
              <a:t>发现标准普尔</a:t>
            </a:r>
            <a:r>
              <a:rPr lang="en-US" altLang="zh-CN" sz="1600" dirty="0">
                <a:solidFill>
                  <a:schemeClr val="tx1">
                    <a:lumMod val="65000"/>
                    <a:lumOff val="35000"/>
                  </a:schemeClr>
                </a:solidFill>
                <a:latin typeface="+mn-ea"/>
                <a:cs typeface="+mn-ea"/>
              </a:rPr>
              <a:t>500</a:t>
            </a:r>
            <a:r>
              <a:rPr lang="zh-CN" altLang="zh-CN" sz="1600" dirty="0">
                <a:solidFill>
                  <a:schemeClr val="tx1">
                    <a:lumMod val="65000"/>
                    <a:lumOff val="35000"/>
                  </a:schemeClr>
                </a:solidFill>
                <a:latin typeface="+mn-ea"/>
                <a:cs typeface="+mn-ea"/>
              </a:rPr>
              <a:t>投资组合的股息收益率和美国期限结构变量</a:t>
            </a:r>
            <a:r>
              <a:rPr lang="zh-CN" altLang="zh-CN" sz="1600" b="1" dirty="0">
                <a:solidFill>
                  <a:schemeClr val="tx1">
                    <a:lumMod val="65000"/>
                    <a:lumOff val="35000"/>
                  </a:schemeClr>
                </a:solidFill>
                <a:latin typeface="+mn-ea"/>
                <a:cs typeface="+mn-ea"/>
              </a:rPr>
              <a:t>预测了</a:t>
            </a:r>
            <a:r>
              <a:rPr lang="zh-CN" altLang="zh-CN" sz="1600" dirty="0">
                <a:solidFill>
                  <a:schemeClr val="tx1">
                    <a:lumMod val="65000"/>
                    <a:lumOff val="35000"/>
                  </a:schemeClr>
                </a:solidFill>
                <a:latin typeface="+mn-ea"/>
                <a:cs typeface="+mn-ea"/>
              </a:rPr>
              <a:t>外国普通股投资组合的回报，以及标准普尔的回报。</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0" name="标题 9"/>
          <p:cNvSpPr>
            <a:spLocks noGrp="1"/>
          </p:cNvSpPr>
          <p:nvPr>
            <p:ph type="title"/>
          </p:nvPr>
        </p:nvSpPr>
        <p:spPr>
          <a:xfrm>
            <a:off x="443230" y="243840"/>
            <a:ext cx="9570720" cy="617220"/>
          </a:xfrm>
        </p:spPr>
        <p:txBody>
          <a:bodyPr>
            <a:normAutofit/>
          </a:bodyPr>
          <a:lstStyle/>
          <a:p>
            <a:r>
              <a:rPr lang="en-US" altLang="zh-CN">
                <a:sym typeface="Arial" panose="020B0604020202020204" pitchFamily="34" charset="0"/>
              </a:rPr>
              <a:t>B.2.Market Efficiency</a:t>
            </a:r>
            <a:endParaRPr>
              <a:sym typeface="Arial" panose="020B0604020202020204" pitchFamily="34" charset="0"/>
            </a:endParaRPr>
          </a:p>
        </p:txBody>
      </p:sp>
      <p:sp>
        <p:nvSpPr>
          <p:cNvPr id="14" name="iṧľíḋê"/>
          <p:cNvSpPr/>
          <p:nvPr>
            <p:custDataLst>
              <p:tags r:id="rId1"/>
            </p:custDataLst>
          </p:nvPr>
        </p:nvSpPr>
        <p:spPr bwMode="gray">
          <a:xfrm>
            <a:off x="575310" y="3518787"/>
            <a:ext cx="11035030" cy="1348488"/>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2</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err="1">
                <a:solidFill>
                  <a:schemeClr val="tx1">
                    <a:lumMod val="65000"/>
                    <a:lumOff val="35000"/>
                  </a:schemeClr>
                </a:solidFill>
                <a:latin typeface="+mn-ea"/>
                <a:cs typeface="+mn-ea"/>
                <a:sym typeface="Arial" panose="020B0604020202020204" pitchFamily="34" charset="0"/>
              </a:rPr>
              <a:t>Ferson</a:t>
            </a:r>
            <a:r>
              <a:rPr lang="zh-CN" altLang="en-US" sz="1600" dirty="0">
                <a:solidFill>
                  <a:schemeClr val="tx1">
                    <a:lumMod val="65000"/>
                    <a:lumOff val="35000"/>
                  </a:schemeClr>
                </a:solidFill>
                <a:latin typeface="+mn-ea"/>
                <a:cs typeface="+mn-ea"/>
                <a:sym typeface="Arial" panose="020B0604020202020204" pitchFamily="34" charset="0"/>
              </a:rPr>
              <a:t>和</a:t>
            </a:r>
            <a:r>
              <a:rPr lang="en-US" altLang="zh-CN" sz="1600" dirty="0">
                <a:solidFill>
                  <a:schemeClr val="tx1">
                    <a:lumMod val="65000"/>
                    <a:lumOff val="35000"/>
                  </a:schemeClr>
                </a:solidFill>
                <a:latin typeface="+mn-ea"/>
                <a:cs typeface="+mn-ea"/>
                <a:sym typeface="Arial" panose="020B0604020202020204" pitchFamily="34" charset="0"/>
              </a:rPr>
              <a:t>Harvey</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1991</a:t>
            </a:r>
            <a:r>
              <a:rPr lang="zh-CN" altLang="en-US" sz="1600" dirty="0">
                <a:solidFill>
                  <a:schemeClr val="tx1">
                    <a:lumMod val="65000"/>
                    <a:lumOff val="35000"/>
                  </a:schemeClr>
                </a:solidFill>
                <a:latin typeface="+mn-ea"/>
                <a:cs typeface="+mn-ea"/>
                <a:sym typeface="Arial" panose="020B0604020202020204" pitchFamily="34" charset="0"/>
              </a:rPr>
              <a:t>）检验了共同期望回报假设。利用</a:t>
            </a:r>
            <a:r>
              <a:rPr lang="en-US" altLang="zh-CN" sz="1600" dirty="0">
                <a:solidFill>
                  <a:schemeClr val="tx1">
                    <a:lumMod val="65000"/>
                    <a:lumOff val="35000"/>
                  </a:schemeClr>
                </a:solidFill>
                <a:latin typeface="+mn-ea"/>
                <a:cs typeface="+mn-ea"/>
                <a:sym typeface="Arial" panose="020B0604020202020204" pitchFamily="34" charset="0"/>
              </a:rPr>
              <a:t>Merton</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1973</a:t>
            </a:r>
            <a:r>
              <a:rPr lang="zh-CN" altLang="en-US" sz="1600" dirty="0">
                <a:solidFill>
                  <a:schemeClr val="tx1">
                    <a:lumMod val="65000"/>
                    <a:lumOff val="35000"/>
                  </a:schemeClr>
                </a:solidFill>
                <a:latin typeface="+mn-ea"/>
                <a:cs typeface="+mn-ea"/>
                <a:sym typeface="Arial" panose="020B0604020202020204" pitchFamily="34" charset="0"/>
              </a:rPr>
              <a:t>）和</a:t>
            </a:r>
            <a:r>
              <a:rPr lang="en-US" altLang="zh-CN" sz="1600" dirty="0">
                <a:solidFill>
                  <a:schemeClr val="tx1">
                    <a:lumMod val="65000"/>
                    <a:lumOff val="35000"/>
                  </a:schemeClr>
                </a:solidFill>
                <a:latin typeface="+mn-ea"/>
                <a:cs typeface="+mn-ea"/>
                <a:sym typeface="Arial" panose="020B0604020202020204" pitchFamily="34" charset="0"/>
              </a:rPr>
              <a:t>Ross</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1976</a:t>
            </a:r>
            <a:r>
              <a:rPr lang="zh-CN" altLang="en-US" sz="1600" dirty="0">
                <a:solidFill>
                  <a:schemeClr val="tx1">
                    <a:lumMod val="65000"/>
                    <a:lumOff val="35000"/>
                  </a:schemeClr>
                </a:solidFill>
                <a:latin typeface="+mn-ea"/>
                <a:cs typeface="+mn-ea"/>
                <a:sym typeface="Arial" panose="020B0604020202020204" pitchFamily="34" charset="0"/>
              </a:rPr>
              <a:t>）的资产定价模型，他们试图将预期收益率的时间序列变化，即股息收益率和期限结构变量，与决定预期收益率截面的共同因素联系起来。他们估计，</a:t>
            </a:r>
            <a:r>
              <a:rPr lang="zh-CN" altLang="en-US" sz="1600" b="1" dirty="0">
                <a:solidFill>
                  <a:schemeClr val="tx1">
                    <a:lumMod val="65000"/>
                    <a:lumOff val="35000"/>
                  </a:schemeClr>
                </a:solidFill>
                <a:latin typeface="+mn-ea"/>
                <a:cs typeface="+mn-ea"/>
                <a:sym typeface="Arial" panose="020B0604020202020204" pitchFamily="34" charset="0"/>
              </a:rPr>
              <a:t>预期回报的常见变化</a:t>
            </a:r>
            <a:r>
              <a:rPr lang="zh-CN" altLang="en-US" sz="1600" dirty="0">
                <a:solidFill>
                  <a:schemeClr val="tx1">
                    <a:lumMod val="65000"/>
                    <a:lumOff val="35000"/>
                  </a:schemeClr>
                </a:solidFill>
                <a:latin typeface="+mn-ea"/>
                <a:cs typeface="+mn-ea"/>
                <a:sym typeface="Arial" panose="020B0604020202020204" pitchFamily="34" charset="0"/>
              </a:rPr>
              <a:t>约是政府债券、公司债券和根据行业和规模形成的普通股投资</a:t>
            </a:r>
            <a:r>
              <a:rPr lang="zh-CN" altLang="en-US" sz="1600" b="1" dirty="0">
                <a:solidFill>
                  <a:schemeClr val="tx1">
                    <a:lumMod val="65000"/>
                    <a:lumOff val="35000"/>
                  </a:schemeClr>
                </a:solidFill>
                <a:latin typeface="+mn-ea"/>
                <a:cs typeface="+mn-ea"/>
                <a:sym typeface="Arial" panose="020B0604020202020204" pitchFamily="34" charset="0"/>
              </a:rPr>
              <a:t>组合的可预测时间序列变化的</a:t>
            </a:r>
            <a:r>
              <a:rPr lang="en-US" altLang="zh-CN" sz="1600" b="1" dirty="0">
                <a:solidFill>
                  <a:schemeClr val="tx1">
                    <a:lumMod val="65000"/>
                    <a:lumOff val="35000"/>
                  </a:schemeClr>
                </a:solidFill>
                <a:latin typeface="+mn-ea"/>
                <a:cs typeface="+mn-ea"/>
                <a:sym typeface="Arial" panose="020B0604020202020204" pitchFamily="34" charset="0"/>
              </a:rPr>
              <a:t>80%</a:t>
            </a:r>
            <a:r>
              <a:rPr lang="zh-CN" altLang="en-US" sz="1600" b="1" dirty="0">
                <a:solidFill>
                  <a:schemeClr val="tx1">
                    <a:lumMod val="65000"/>
                    <a:lumOff val="35000"/>
                  </a:schemeClr>
                </a:solidFill>
                <a:latin typeface="+mn-ea"/>
                <a:cs typeface="+mn-ea"/>
                <a:sym typeface="Arial" panose="020B0604020202020204" pitchFamily="34" charset="0"/>
              </a:rPr>
              <a:t>。</a:t>
            </a:r>
            <a:endParaRPr lang="zh-CN" altLang="en-US" sz="1600" b="1" dirty="0">
              <a:solidFill>
                <a:schemeClr val="tx1">
                  <a:lumMod val="65000"/>
                  <a:lumOff val="35000"/>
                </a:schemeClr>
              </a:solidFill>
              <a:latin typeface="+mn-ea"/>
              <a:cs typeface="+mn-ea"/>
              <a:sym typeface="Arial" panose="020B0604020202020204" pitchFamily="34" charset="0"/>
            </a:endParaRPr>
          </a:p>
        </p:txBody>
      </p:sp>
      <p:sp>
        <p:nvSpPr>
          <p:cNvPr id="16" name="iṧľíḋê"/>
          <p:cNvSpPr/>
          <p:nvPr>
            <p:custDataLst>
              <p:tags r:id="rId2"/>
            </p:custDataLst>
          </p:nvPr>
        </p:nvSpPr>
        <p:spPr bwMode="gray">
          <a:xfrm>
            <a:off x="575310" y="4959741"/>
            <a:ext cx="11035665" cy="1129665"/>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3</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err="1">
                <a:solidFill>
                  <a:schemeClr val="tx1">
                    <a:lumMod val="65000"/>
                    <a:lumOff val="35000"/>
                  </a:schemeClr>
                </a:solidFill>
                <a:latin typeface="+mn-ea"/>
                <a:cs typeface="+mn-ea"/>
                <a:sym typeface="Arial" panose="020B0604020202020204" pitchFamily="34" charset="0"/>
              </a:rPr>
              <a:t>Fama</a:t>
            </a:r>
            <a:r>
              <a:rPr lang="zh-CN" altLang="en-US" sz="1600" dirty="0">
                <a:solidFill>
                  <a:schemeClr val="tx1">
                    <a:lumMod val="65000"/>
                    <a:lumOff val="35000"/>
                  </a:schemeClr>
                </a:solidFill>
                <a:latin typeface="+mn-ea"/>
                <a:cs typeface="+mn-ea"/>
                <a:sym typeface="Arial" panose="020B0604020202020204" pitchFamily="34" charset="0"/>
              </a:rPr>
              <a:t>和</a:t>
            </a:r>
            <a:r>
              <a:rPr lang="en-US" altLang="zh-CN" sz="1600" dirty="0">
                <a:solidFill>
                  <a:schemeClr val="tx1">
                    <a:lumMod val="65000"/>
                    <a:lumOff val="35000"/>
                  </a:schemeClr>
                </a:solidFill>
                <a:latin typeface="+mn-ea"/>
                <a:cs typeface="+mn-ea"/>
                <a:sym typeface="Arial" panose="020B0604020202020204" pitchFamily="34" charset="0"/>
              </a:rPr>
              <a:t>French</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1989</a:t>
            </a:r>
            <a:r>
              <a:rPr lang="zh-CN" altLang="en-US" sz="1600" dirty="0">
                <a:solidFill>
                  <a:schemeClr val="tx1">
                    <a:lumMod val="65000"/>
                    <a:lumOff val="35000"/>
                  </a:schemeClr>
                </a:solidFill>
                <a:latin typeface="+mn-ea"/>
                <a:cs typeface="+mn-ea"/>
                <a:sym typeface="Arial" panose="020B0604020202020204" pitchFamily="34" charset="0"/>
              </a:rPr>
              <a:t>）认为，</a:t>
            </a:r>
            <a:r>
              <a:rPr lang="zh-CN" altLang="zh-CN" sz="1600" dirty="0">
                <a:solidFill>
                  <a:schemeClr val="tx1">
                    <a:lumMod val="65000"/>
                    <a:lumOff val="35000"/>
                  </a:schemeClr>
                </a:solidFill>
                <a:latin typeface="+mn-ea"/>
                <a:cs typeface="+mn-ea"/>
              </a:rPr>
              <a:t>随着时间的推移，预期回报的变化存在系统性模式，表明</a:t>
            </a:r>
            <a:r>
              <a:rPr lang="zh-CN" altLang="zh-CN" sz="1600" b="1" dirty="0">
                <a:solidFill>
                  <a:schemeClr val="tx1">
                    <a:lumMod val="65000"/>
                    <a:lumOff val="35000"/>
                  </a:schemeClr>
                </a:solidFill>
                <a:latin typeface="+mn-ea"/>
                <a:cs typeface="+mn-ea"/>
              </a:rPr>
              <a:t>预期回报是理性</a:t>
            </a:r>
            <a:r>
              <a:rPr lang="zh-CN" altLang="zh-CN" sz="1600" dirty="0">
                <a:solidFill>
                  <a:schemeClr val="tx1">
                    <a:lumMod val="65000"/>
                    <a:lumOff val="35000"/>
                  </a:schemeClr>
                </a:solidFill>
                <a:latin typeface="+mn-ea"/>
                <a:cs typeface="+mn-ea"/>
              </a:rPr>
              <a:t>的。</a:t>
            </a:r>
            <a:r>
              <a:rPr lang="zh-CN" altLang="en-US" sz="1600" dirty="0">
                <a:solidFill>
                  <a:schemeClr val="tx1">
                    <a:lumMod val="65000"/>
                    <a:lumOff val="35000"/>
                  </a:schemeClr>
                </a:solidFill>
                <a:latin typeface="+mn-ea"/>
                <a:cs typeface="+mn-ea"/>
                <a:sym typeface="Arial" panose="020B0604020202020204" pitchFamily="34" charset="0"/>
              </a:rPr>
              <a:t>他们的预测变量捕获的预期回报的变化与现代跨期资产定价模型的原始消费平滑故事一致。</a:t>
            </a:r>
            <a:endParaRPr lang="zh-CN" altLang="en-US" sz="1600" dirty="0">
              <a:solidFill>
                <a:schemeClr val="tx1">
                  <a:lumMod val="65000"/>
                  <a:lumOff val="35000"/>
                </a:schemeClr>
              </a:solidFill>
              <a:latin typeface="+mn-ea"/>
              <a:cs typeface="+mn-ea"/>
              <a:sym typeface="Arial" panose="020B0604020202020204"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a:t>
            </a:r>
            <a:fld id="{A548B57D-AE10-4CF7-A9DF-59FEFA91B28E}" type="slidenum">
              <a:rPr lang="zh-CN" altLang="en-US" smtClean="0">
                <a:sym typeface="Arial" panose="020B0604020202020204" pitchFamily="34" charset="0"/>
              </a:rPr>
            </a:fld>
            <a:r>
              <a:rPr lang="en-US" altLang="zh-CN">
                <a:sym typeface="Arial" panose="020B0604020202020204" pitchFamily="34" charset="0"/>
              </a:rPr>
              <a:t>&gt;</a:t>
            </a:r>
            <a:endParaRPr lang="zh-CN" altLang="en-US" dirty="0">
              <a:sym typeface="Arial" panose="020B0604020202020204" pitchFamily="34" charset="0"/>
            </a:endParaRPr>
          </a:p>
        </p:txBody>
      </p:sp>
      <p:sp>
        <p:nvSpPr>
          <p:cNvPr id="7" name="Shape 1794"/>
          <p:cNvSpPr/>
          <p:nvPr/>
        </p:nvSpPr>
        <p:spPr>
          <a:xfrm>
            <a:off x="805814" y="1166495"/>
            <a:ext cx="5964855" cy="9131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B3</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：市场价格反映所有可获得的信息，但这并不意味着投资者可以始终准确预测市场价格的变动</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iṧľíḋê"/>
          <p:cNvSpPr/>
          <p:nvPr/>
        </p:nvSpPr>
        <p:spPr bwMode="gray">
          <a:xfrm>
            <a:off x="575945" y="2308860"/>
            <a:ext cx="11035030" cy="617221"/>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rPr>
              <a:t>背景：</a:t>
            </a:r>
            <a:r>
              <a:rPr lang="zh-CN" altLang="zh-CN" sz="1600" dirty="0">
                <a:solidFill>
                  <a:schemeClr val="tx1">
                    <a:lumMod val="65000"/>
                    <a:lumOff val="35000"/>
                  </a:schemeClr>
                </a:solidFill>
                <a:latin typeface="+mn-ea"/>
                <a:cs typeface="+mn-ea"/>
              </a:rPr>
              <a:t>如果</a:t>
            </a:r>
            <a:r>
              <a:rPr lang="zh-CN" altLang="en-US" sz="1600" dirty="0">
                <a:solidFill>
                  <a:schemeClr val="tx1">
                    <a:lumMod val="65000"/>
                    <a:lumOff val="35000"/>
                  </a:schemeClr>
                </a:solidFill>
                <a:latin typeface="+mn-ea"/>
                <a:cs typeface="+mn-ea"/>
              </a:rPr>
              <a:t>预期收益的</a:t>
            </a:r>
            <a:r>
              <a:rPr lang="zh-CN" altLang="zh-CN" sz="1600" dirty="0">
                <a:solidFill>
                  <a:schemeClr val="tx1">
                    <a:lumMod val="65000"/>
                    <a:lumOff val="35000"/>
                  </a:schemeClr>
                </a:solidFill>
                <a:latin typeface="+mn-ea"/>
                <a:cs typeface="+mn-ea"/>
              </a:rPr>
              <a:t>变化是真实存在的，那么它就是理性的。但其中有多少是真实的呢</a:t>
            </a:r>
            <a:r>
              <a:rPr lang="en-US" altLang="zh-CN" sz="1600" dirty="0">
                <a:solidFill>
                  <a:schemeClr val="tx1">
                    <a:lumMod val="65000"/>
                    <a:lumOff val="35000"/>
                  </a:schemeClr>
                </a:solidFill>
                <a:latin typeface="+mn-ea"/>
                <a:cs typeface="+mn-ea"/>
              </a:rPr>
              <a:t>?</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0" name="标题 9"/>
          <p:cNvSpPr>
            <a:spLocks noGrp="1"/>
          </p:cNvSpPr>
          <p:nvPr>
            <p:ph type="title"/>
          </p:nvPr>
        </p:nvSpPr>
        <p:spPr>
          <a:xfrm>
            <a:off x="443230" y="243840"/>
            <a:ext cx="9570720" cy="617220"/>
          </a:xfrm>
        </p:spPr>
        <p:txBody>
          <a:bodyPr>
            <a:normAutofit/>
          </a:bodyPr>
          <a:lstStyle/>
          <a:p>
            <a:r>
              <a:rPr lang="en-US" altLang="zh-CN">
                <a:sym typeface="Arial" panose="020B0604020202020204" pitchFamily="34" charset="0"/>
              </a:rPr>
              <a:t>B.3.A Caveat</a:t>
            </a:r>
            <a:endParaRPr>
              <a:sym typeface="Arial" panose="020B0604020202020204" pitchFamily="34" charset="0"/>
            </a:endParaRPr>
          </a:p>
        </p:txBody>
      </p:sp>
      <p:sp>
        <p:nvSpPr>
          <p:cNvPr id="14" name="iṧľíḋê"/>
          <p:cNvSpPr/>
          <p:nvPr>
            <p:custDataLst>
              <p:tags r:id="rId1"/>
            </p:custDataLst>
          </p:nvPr>
        </p:nvSpPr>
        <p:spPr bwMode="gray">
          <a:xfrm>
            <a:off x="575945" y="3222721"/>
            <a:ext cx="11035030" cy="85452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质疑</a:t>
            </a:r>
            <a:r>
              <a:rPr lang="en-US" altLang="zh-CN" sz="1600" dirty="0">
                <a:solidFill>
                  <a:schemeClr val="tx1">
                    <a:lumMod val="65000"/>
                    <a:lumOff val="35000"/>
                  </a:schemeClr>
                </a:solidFill>
                <a:latin typeface="+mn-ea"/>
                <a:cs typeface="+mn-ea"/>
                <a:sym typeface="Arial" panose="020B0604020202020204" pitchFamily="34" charset="0"/>
              </a:rPr>
              <a:t>1</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err="1">
                <a:solidFill>
                  <a:schemeClr val="tx1">
                    <a:lumMod val="65000"/>
                    <a:lumOff val="35000"/>
                  </a:schemeClr>
                </a:solidFill>
                <a:latin typeface="+mn-ea"/>
                <a:cs typeface="+mn-ea"/>
                <a:sym typeface="Arial" panose="020B0604020202020204" pitchFamily="34" charset="0"/>
              </a:rPr>
              <a:t>Hodrick</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1990</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Nelson </a:t>
            </a:r>
            <a:r>
              <a:rPr lang="zh-CN" altLang="en-US" sz="1600" dirty="0">
                <a:solidFill>
                  <a:schemeClr val="tx1">
                    <a:lumMod val="65000"/>
                    <a:lumOff val="35000"/>
                  </a:schemeClr>
                </a:solidFill>
                <a:latin typeface="+mn-ea"/>
                <a:cs typeface="+mn-ea"/>
                <a:sym typeface="Arial" panose="020B0604020202020204" pitchFamily="34" charset="0"/>
              </a:rPr>
              <a:t>和 </a:t>
            </a:r>
            <a:r>
              <a:rPr lang="en-US" altLang="zh-CN" sz="1600" dirty="0">
                <a:solidFill>
                  <a:schemeClr val="tx1">
                    <a:lumMod val="65000"/>
                    <a:lumOff val="35000"/>
                  </a:schemeClr>
                </a:solidFill>
                <a:latin typeface="+mn-ea"/>
                <a:cs typeface="+mn-ea"/>
                <a:sym typeface="Arial" panose="020B0604020202020204" pitchFamily="34" charset="0"/>
              </a:rPr>
              <a:t>Kim</a:t>
            </a:r>
            <a:r>
              <a:rPr lang="zh-CN" altLang="en-US" sz="1600" dirty="0">
                <a:solidFill>
                  <a:schemeClr val="tx1">
                    <a:lumMod val="65000"/>
                    <a:lumOff val="35000"/>
                  </a:schemeClr>
                </a:solidFill>
                <a:latin typeface="+mn-ea"/>
                <a:cs typeface="+mn-ea"/>
                <a:sym typeface="Arial" panose="020B0604020202020204" pitchFamily="34" charset="0"/>
              </a:rPr>
              <a:t>（</a:t>
            </a:r>
            <a:r>
              <a:rPr lang="en-US" altLang="zh-CN" sz="1600" dirty="0">
                <a:solidFill>
                  <a:schemeClr val="tx1">
                    <a:lumMod val="65000"/>
                    <a:lumOff val="35000"/>
                  </a:schemeClr>
                </a:solidFill>
                <a:latin typeface="+mn-ea"/>
                <a:cs typeface="+mn-ea"/>
                <a:sym typeface="Arial" panose="020B0604020202020204" pitchFamily="34" charset="0"/>
              </a:rPr>
              <a:t>1990</a:t>
            </a:r>
            <a:r>
              <a:rPr lang="zh-CN" altLang="en-US" sz="1600" dirty="0">
                <a:solidFill>
                  <a:schemeClr val="tx1">
                    <a:lumMod val="65000"/>
                    <a:lumOff val="35000"/>
                  </a:schemeClr>
                </a:solidFill>
                <a:latin typeface="+mn-ea"/>
                <a:cs typeface="+mn-ea"/>
                <a:sym typeface="Arial" panose="020B0604020202020204" pitchFamily="34" charset="0"/>
              </a:rPr>
              <a:t>）认为在回归中，预测变量斜率的标准误差通常很大，因此对预测能力留下了很多不确定性。</a:t>
            </a:r>
            <a:r>
              <a:rPr lang="zh-CN" altLang="zh-CN" sz="1600" dirty="0">
                <a:solidFill>
                  <a:schemeClr val="tx1">
                    <a:lumMod val="65000"/>
                    <a:lumOff val="35000"/>
                  </a:schemeClr>
                </a:solidFill>
                <a:latin typeface="+mn-ea"/>
                <a:cs typeface="+mn-ea"/>
              </a:rPr>
              <a:t>推理还受到行业层面数据挖掘问题的影响。</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6" name="iṧľíḋê"/>
          <p:cNvSpPr/>
          <p:nvPr>
            <p:custDataLst>
              <p:tags r:id="rId2"/>
            </p:custDataLst>
          </p:nvPr>
        </p:nvSpPr>
        <p:spPr bwMode="gray">
          <a:xfrm>
            <a:off x="578167" y="4196739"/>
            <a:ext cx="11035665" cy="85452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质疑</a:t>
            </a:r>
            <a:r>
              <a:rPr lang="en-US" altLang="zh-CN" sz="1600" dirty="0">
                <a:solidFill>
                  <a:schemeClr val="tx1">
                    <a:lumMod val="65000"/>
                    <a:lumOff val="35000"/>
                  </a:schemeClr>
                </a:solidFill>
                <a:latin typeface="+mn-ea"/>
                <a:cs typeface="+mn-ea"/>
                <a:sym typeface="Arial" panose="020B0604020202020204" pitchFamily="34" charset="0"/>
              </a:rPr>
              <a:t>2</a:t>
            </a:r>
            <a:r>
              <a:rPr lang="zh-CN" altLang="en-US" sz="1600" dirty="0">
                <a:solidFill>
                  <a:schemeClr val="tx1">
                    <a:lumMod val="65000"/>
                    <a:lumOff val="35000"/>
                  </a:schemeClr>
                </a:solidFill>
                <a:latin typeface="+mn-ea"/>
                <a:cs typeface="+mn-ea"/>
                <a:sym typeface="Arial" panose="020B0604020202020204" pitchFamily="34" charset="0"/>
              </a:rPr>
              <a:t>：有证据表明，预期回报的测量变化在不同证券之间是常见的，并与商业状况有关，但这并不一定意味着它是真实的，可能是特定样本条件的虚假结果。</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1" name="iṧľíḋê"/>
          <p:cNvSpPr/>
          <p:nvPr>
            <p:custDataLst>
              <p:tags r:id="rId3"/>
            </p:custDataLst>
          </p:nvPr>
        </p:nvSpPr>
        <p:spPr bwMode="gray">
          <a:xfrm>
            <a:off x="575310" y="5179959"/>
            <a:ext cx="11035665" cy="1088106"/>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en-US" altLang="zh-CN" sz="1600" dirty="0" err="1">
                <a:solidFill>
                  <a:schemeClr val="tx1">
                    <a:lumMod val="65000"/>
                    <a:lumOff val="35000"/>
                  </a:schemeClr>
                </a:solidFill>
                <a:latin typeface="+mn-ea"/>
                <a:cs typeface="+mn-ea"/>
                <a:sym typeface="Arial" panose="020B0604020202020204" pitchFamily="34" charset="0"/>
              </a:rPr>
              <a:t>Fama</a:t>
            </a:r>
            <a:r>
              <a:rPr lang="zh-CN" altLang="en-US" sz="1600" dirty="0">
                <a:solidFill>
                  <a:schemeClr val="tx1">
                    <a:lumMod val="65000"/>
                    <a:lumOff val="35000"/>
                  </a:schemeClr>
                </a:solidFill>
                <a:latin typeface="+mn-ea"/>
                <a:cs typeface="+mn-ea"/>
                <a:sym typeface="Arial" panose="020B0604020202020204" pitchFamily="34" charset="0"/>
              </a:rPr>
              <a:t>的总结：</a:t>
            </a:r>
            <a:r>
              <a:rPr lang="zh-CN" altLang="zh-CN" sz="1600" dirty="0">
                <a:solidFill>
                  <a:schemeClr val="tx1">
                    <a:lumMod val="65000"/>
                    <a:lumOff val="35000"/>
                  </a:schemeClr>
                </a:solidFill>
                <a:latin typeface="+mn-ea"/>
                <a:cs typeface="+mn-ea"/>
              </a:rPr>
              <a:t>预期收益随商业环境的变化是合理的，并且与资产定价理论是一致的。但对于可预见性的证据，我们应该始终持健康的怀疑态度，并努力寻找样本外的证实。</a:t>
            </a:r>
            <a:endParaRPr lang="zh-CN" altLang="zh-CN" sz="1600" dirty="0">
              <a:solidFill>
                <a:schemeClr val="tx1">
                  <a:lumMod val="65000"/>
                  <a:lumOff val="35000"/>
                </a:schemeClr>
              </a:solidFill>
              <a:latin typeface="+mn-ea"/>
              <a:cs typeface="+mn-ea"/>
            </a:endParaRPr>
          </a:p>
          <a:p>
            <a:pPr algn="just">
              <a:lnSpc>
                <a:spcPct val="130000"/>
              </a:lnSpc>
              <a:spcBef>
                <a:spcPct val="0"/>
              </a:spcBef>
            </a:pPr>
            <a:endParaRPr lang="zh-CN" altLang="en-US" sz="1600" dirty="0">
              <a:solidFill>
                <a:schemeClr val="tx1">
                  <a:lumMod val="65000"/>
                  <a:lumOff val="35000"/>
                </a:schemeClr>
              </a:solidFill>
              <a:latin typeface="+mn-ea"/>
              <a:cs typeface="+mn-ea"/>
              <a:sym typeface="Arial" panose="020B0604020202020204"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3230" y="243840"/>
            <a:ext cx="10808970" cy="617220"/>
          </a:xfrm>
        </p:spPr>
        <p:txBody>
          <a:bodyPr>
            <a:normAutofit/>
          </a:bodyPr>
          <a:lstStyle/>
          <a:p>
            <a:pPr algn="l"/>
            <a:r>
              <a:rPr spc="300" noProof="0">
                <a:ln>
                  <a:noFill/>
                </a:ln>
                <a:solidFill>
                  <a:srgbClr val="9A0001"/>
                </a:solidFill>
                <a:effectLst/>
                <a:uLnTx/>
                <a:uFillTx/>
                <a:sym typeface="Arial" panose="020B0604020202020204" pitchFamily="34" charset="0"/>
              </a:rPr>
              <a:t>III.股票收益的时间序列可预测性研究</a:t>
            </a:r>
            <a:endParaRPr lang="zh-CN" altLang="en-US" spc="300" noProof="0">
              <a:ln>
                <a:noFill/>
              </a:ln>
              <a:solidFill>
                <a:srgbClr val="9A0001"/>
              </a:solidFill>
              <a:effectLst/>
              <a:uLnTx/>
              <a:uFillTx/>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6" name="TextBox 21"/>
          <p:cNvSpPr txBox="1">
            <a:spLocks noChangeArrowheads="1"/>
          </p:cNvSpPr>
          <p:nvPr/>
        </p:nvSpPr>
        <p:spPr bwMode="auto">
          <a:xfrm>
            <a:off x="3087543" y="1598781"/>
            <a:ext cx="783102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600" dirty="0">
                <a:ea typeface="微软雅黑" panose="020B0503020204020204" pitchFamily="34" charset="-122"/>
                <a:cs typeface="+mn-ea"/>
                <a:sym typeface="Arial" panose="020B0604020202020204" pitchFamily="34" charset="0"/>
              </a:rPr>
              <a:t>A</a:t>
            </a:r>
            <a:r>
              <a:rPr lang="zh-CN" altLang="en-US" sz="1600" dirty="0">
                <a:ea typeface="微软雅黑" panose="020B0503020204020204" pitchFamily="34" charset="-122"/>
                <a:cs typeface="+mn-ea"/>
                <a:sym typeface="Arial" panose="020B0604020202020204" pitchFamily="34" charset="0"/>
              </a:rPr>
              <a:t>部分主要讨论通过</a:t>
            </a:r>
            <a:r>
              <a:rPr lang="zh-CN" altLang="en-US" sz="1600" b="1" dirty="0">
                <a:ea typeface="微软雅黑" panose="020B0503020204020204" pitchFamily="34" charset="-122"/>
                <a:cs typeface="+mn-ea"/>
                <a:sym typeface="Arial" panose="020B0604020202020204" pitchFamily="34" charset="0"/>
              </a:rPr>
              <a:t>历史收益</a:t>
            </a:r>
            <a:r>
              <a:rPr lang="zh-CN" altLang="en-US" sz="1600" dirty="0">
                <a:ea typeface="微软雅黑" panose="020B0503020204020204" pitchFamily="34" charset="-122"/>
                <a:cs typeface="+mn-ea"/>
                <a:sym typeface="Arial" panose="020B0604020202020204" pitchFamily="34" charset="0"/>
              </a:rPr>
              <a:t>预测未来收益的研究。</a:t>
            </a:r>
            <a:endParaRPr lang="zh-CN" altLang="en-US" sz="1600" dirty="0">
              <a:ea typeface="微软雅黑" panose="020B0503020204020204" pitchFamily="34" charset="-122"/>
              <a:cs typeface="+mn-ea"/>
              <a:sym typeface="Arial" panose="020B0604020202020204" pitchFamily="34" charset="0"/>
            </a:endParaRPr>
          </a:p>
          <a:p>
            <a:pPr algn="just" eaLnBrk="1" hangingPunct="1">
              <a:lnSpc>
                <a:spcPct val="120000"/>
              </a:lnSpc>
            </a:pPr>
            <a:r>
              <a:rPr lang="zh-CN" altLang="en-US" sz="1600" dirty="0">
                <a:ea typeface="微软雅黑" panose="020B0503020204020204" pitchFamily="34" charset="-122"/>
                <a:cs typeface="+mn-ea"/>
                <a:sym typeface="Arial" panose="020B0604020202020204" pitchFamily="34" charset="0"/>
              </a:rPr>
              <a:t>早期的工作集中在每日、每周和每月回报的可预测性上，但最近的测试也研究了更长期回报的可预测性。</a:t>
            </a:r>
            <a:endParaRPr lang="zh-CN" altLang="en-US" sz="1600" dirty="0">
              <a:ea typeface="微软雅黑" panose="020B0503020204020204" pitchFamily="34" charset="-122"/>
              <a:cs typeface="+mn-ea"/>
              <a:sym typeface="Arial" panose="020B0604020202020204" pitchFamily="34" charset="0"/>
            </a:endParaRPr>
          </a:p>
        </p:txBody>
      </p:sp>
      <p:sp>
        <p:nvSpPr>
          <p:cNvPr id="37" name="TextBox 21"/>
          <p:cNvSpPr txBox="1">
            <a:spLocks noChangeArrowheads="1"/>
          </p:cNvSpPr>
          <p:nvPr/>
        </p:nvSpPr>
        <p:spPr bwMode="auto">
          <a:xfrm>
            <a:off x="1343164" y="1408281"/>
            <a:ext cx="124303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A</a:t>
            </a:r>
            <a:endParaRPr lang="en-US"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38" name="直接连接符 37"/>
          <p:cNvCxnSpPr/>
          <p:nvPr/>
        </p:nvCxnSpPr>
        <p:spPr>
          <a:xfrm>
            <a:off x="2836870" y="1464058"/>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21"/>
          <p:cNvSpPr txBox="1">
            <a:spLocks noChangeArrowheads="1"/>
          </p:cNvSpPr>
          <p:nvPr/>
        </p:nvSpPr>
        <p:spPr bwMode="auto">
          <a:xfrm>
            <a:off x="3102879" y="3359531"/>
            <a:ext cx="783102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600" dirty="0">
                <a:solidFill>
                  <a:srgbClr val="000000"/>
                </a:solidFill>
                <a:ea typeface="微软雅黑" panose="020B0503020204020204" pitchFamily="34" charset="-122"/>
                <a:cs typeface="+mn-ea"/>
                <a:sym typeface="Arial" panose="020B0604020202020204" pitchFamily="34" charset="0"/>
              </a:rPr>
              <a:t>与1970年之前的工作不同，最近的检验还考虑了</a:t>
            </a:r>
            <a:r>
              <a:rPr lang="zh-CN" altLang="en-US" sz="1600" b="1" dirty="0">
                <a:solidFill>
                  <a:srgbClr val="000000"/>
                </a:solidFill>
                <a:ea typeface="微软雅黑" panose="020B0503020204020204" pitchFamily="34" charset="-122"/>
                <a:cs typeface="+mn-ea"/>
                <a:sym typeface="Arial" panose="020B0604020202020204" pitchFamily="34" charset="0"/>
              </a:rPr>
              <a:t>通过其他变量</a:t>
            </a:r>
            <a:r>
              <a:rPr lang="zh-CN" altLang="en-US" sz="1600" dirty="0">
                <a:solidFill>
                  <a:srgbClr val="000000"/>
                </a:solidFill>
                <a:ea typeface="微软雅黑" panose="020B0503020204020204" pitchFamily="34" charset="-122"/>
                <a:cs typeface="+mn-ea"/>
                <a:sym typeface="Arial" panose="020B0604020202020204" pitchFamily="34" charset="0"/>
              </a:rPr>
              <a:t>，诸如股息收益率(D/P)，收益价格比率(E/P)和期限结构变量的预测能力。</a:t>
            </a:r>
            <a:endParaRPr lang="zh-CN" altLang="en-US" sz="1600" dirty="0">
              <a:solidFill>
                <a:srgbClr val="000000"/>
              </a:solidFill>
              <a:ea typeface="微软雅黑" panose="020B0503020204020204" pitchFamily="34" charset="-122"/>
              <a:cs typeface="+mn-ea"/>
              <a:sym typeface="Arial" panose="020B0604020202020204" pitchFamily="34" charset="0"/>
            </a:endParaRPr>
          </a:p>
          <a:p>
            <a:pPr algn="just" eaLnBrk="1" hangingPunct="1">
              <a:lnSpc>
                <a:spcPct val="120000"/>
              </a:lnSpc>
            </a:pPr>
            <a:r>
              <a:rPr lang="en-US" altLang="zh-CN" sz="1600" dirty="0">
                <a:solidFill>
                  <a:srgbClr val="000000"/>
                </a:solidFill>
                <a:ea typeface="微软雅黑" panose="020B0503020204020204" pitchFamily="34" charset="-122"/>
                <a:cs typeface="+mn-ea"/>
                <a:sym typeface="Arial" panose="020B0604020202020204" pitchFamily="34" charset="0"/>
              </a:rPr>
              <a:t>B</a:t>
            </a:r>
            <a:r>
              <a:rPr lang="zh-CN" altLang="en-US" sz="1600" dirty="0">
                <a:solidFill>
                  <a:srgbClr val="000000"/>
                </a:solidFill>
                <a:ea typeface="微软雅黑" panose="020B0503020204020204" pitchFamily="34" charset="-122"/>
                <a:cs typeface="+mn-ea"/>
                <a:sym typeface="Arial" panose="020B0604020202020204" pitchFamily="34" charset="0"/>
              </a:rPr>
              <a:t>部分还讨论了这些研究对市场效率的影响。</a:t>
            </a:r>
            <a:endParaRPr lang="zh-CN" altLang="en-US" sz="1600" dirty="0">
              <a:solidFill>
                <a:srgbClr val="000000"/>
              </a:solidFill>
              <a:ea typeface="微软雅黑" panose="020B0503020204020204" pitchFamily="34" charset="-122"/>
              <a:cs typeface="+mn-ea"/>
              <a:sym typeface="Arial" panose="020B0604020202020204" pitchFamily="34" charset="0"/>
            </a:endParaRPr>
          </a:p>
        </p:txBody>
      </p:sp>
      <p:sp>
        <p:nvSpPr>
          <p:cNvPr id="41" name="TextBox 21"/>
          <p:cNvSpPr txBox="1">
            <a:spLocks noChangeArrowheads="1"/>
          </p:cNvSpPr>
          <p:nvPr/>
        </p:nvSpPr>
        <p:spPr bwMode="auto">
          <a:xfrm>
            <a:off x="1343164" y="3132045"/>
            <a:ext cx="124303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B</a:t>
            </a:r>
            <a:endParaRPr lang="en-US"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42" name="直接连接符 41"/>
          <p:cNvCxnSpPr/>
          <p:nvPr/>
        </p:nvCxnSpPr>
        <p:spPr>
          <a:xfrm>
            <a:off x="2836870" y="3187822"/>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 name="TextBox 21"/>
          <p:cNvSpPr txBox="1">
            <a:spLocks noChangeArrowheads="1"/>
          </p:cNvSpPr>
          <p:nvPr>
            <p:custDataLst>
              <p:tags r:id="rId1"/>
            </p:custDataLst>
          </p:nvPr>
        </p:nvSpPr>
        <p:spPr bwMode="auto">
          <a:xfrm>
            <a:off x="3087543" y="5006191"/>
            <a:ext cx="783102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600" dirty="0">
                <a:solidFill>
                  <a:srgbClr val="000000"/>
                </a:solidFill>
                <a:ea typeface="微软雅黑" panose="020B0503020204020204" pitchFamily="34" charset="-122"/>
                <a:cs typeface="+mn-ea"/>
                <a:sym typeface="Arial" panose="020B0604020202020204" pitchFamily="34" charset="0"/>
              </a:rPr>
              <a:t>C</a:t>
            </a:r>
            <a:r>
              <a:rPr lang="zh-CN" altLang="en-US" sz="1600" dirty="0">
                <a:solidFill>
                  <a:srgbClr val="000000"/>
                </a:solidFill>
                <a:ea typeface="微软雅黑" panose="020B0503020204020204" pitchFamily="34" charset="-122"/>
                <a:cs typeface="+mn-ea"/>
                <a:sym typeface="Arial" panose="020B0604020202020204" pitchFamily="34" charset="0"/>
              </a:rPr>
              <a:t>部分讨论了收益的横截面可预测性，即对资产定价模型的测试和测试中发现的</a:t>
            </a:r>
            <a:r>
              <a:rPr lang="zh-CN" altLang="en-US" sz="1600" b="1" dirty="0">
                <a:solidFill>
                  <a:srgbClr val="000000"/>
                </a:solidFill>
                <a:ea typeface="微软雅黑" panose="020B0503020204020204" pitchFamily="34" charset="-122"/>
                <a:cs typeface="+mn-ea"/>
                <a:sym typeface="Arial" panose="020B0604020202020204" pitchFamily="34" charset="0"/>
              </a:rPr>
              <a:t>异常(如规模效应)</a:t>
            </a:r>
            <a:r>
              <a:rPr lang="zh-CN" altLang="en-US" sz="1600" dirty="0">
                <a:solidFill>
                  <a:srgbClr val="000000"/>
                </a:solidFill>
                <a:ea typeface="微软雅黑" panose="020B0503020204020204" pitchFamily="34" charset="-122"/>
                <a:cs typeface="+mn-ea"/>
                <a:sym typeface="Arial" panose="020B0604020202020204" pitchFamily="34" charset="0"/>
              </a:rPr>
              <a:t>。考虑了回报存在季节性(如1月效应)的证据，以及证券价格过于波动的说法。</a:t>
            </a:r>
            <a:endParaRPr lang="zh-CN" altLang="en-US" sz="2000" dirty="0">
              <a:ea typeface="微软雅黑" panose="020B0503020204020204" pitchFamily="34" charset="-122"/>
              <a:cs typeface="+mn-ea"/>
              <a:sym typeface="Arial" panose="020B0604020202020204" pitchFamily="34" charset="0"/>
            </a:endParaRPr>
          </a:p>
        </p:txBody>
      </p:sp>
      <p:sp>
        <p:nvSpPr>
          <p:cNvPr id="4" name="TextBox 21"/>
          <p:cNvSpPr txBox="1">
            <a:spLocks noChangeArrowheads="1"/>
          </p:cNvSpPr>
          <p:nvPr>
            <p:custDataLst>
              <p:tags r:id="rId2"/>
            </p:custDataLst>
          </p:nvPr>
        </p:nvSpPr>
        <p:spPr bwMode="auto">
          <a:xfrm>
            <a:off x="1343164" y="4792831"/>
            <a:ext cx="124303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C</a:t>
            </a:r>
            <a:endParaRPr lang="en-US"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5" name="直接连接符 4"/>
          <p:cNvCxnSpPr/>
          <p:nvPr>
            <p:custDataLst>
              <p:tags r:id="rId3"/>
            </p:custDataLst>
          </p:nvPr>
        </p:nvCxnSpPr>
        <p:spPr>
          <a:xfrm>
            <a:off x="2836870" y="4848608"/>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TextBox 21"/>
          <p:cNvSpPr txBox="1">
            <a:spLocks noChangeArrowheads="1"/>
          </p:cNvSpPr>
          <p:nvPr>
            <p:custDataLst>
              <p:tags r:id="rId4"/>
            </p:custDataLst>
          </p:nvPr>
        </p:nvSpPr>
        <p:spPr bwMode="auto">
          <a:xfrm>
            <a:off x="3088005" y="1350645"/>
            <a:ext cx="239458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en-US" altLang="zh-CN" sz="1600" b="1" dirty="0">
                <a:solidFill>
                  <a:srgbClr val="9A0001"/>
                </a:solidFill>
                <a:ea typeface="微软雅黑" panose="020B0503020204020204" pitchFamily="34" charset="-122"/>
                <a:cs typeface="+mn-ea"/>
                <a:sym typeface="Arial" panose="020B0604020202020204" pitchFamily="34" charset="0"/>
              </a:rPr>
              <a:t>A.Past Returns</a:t>
            </a:r>
            <a:endParaRPr lang="en-US" altLang="zh-CN" sz="1600" b="1" dirty="0">
              <a:solidFill>
                <a:srgbClr val="9A0001"/>
              </a:solidFill>
              <a:ea typeface="微软雅黑" panose="020B0503020204020204" pitchFamily="34" charset="-122"/>
              <a:cs typeface="+mn-ea"/>
              <a:sym typeface="Arial" panose="020B0604020202020204" pitchFamily="34" charset="0"/>
            </a:endParaRPr>
          </a:p>
        </p:txBody>
      </p:sp>
      <p:sp>
        <p:nvSpPr>
          <p:cNvPr id="7" name="TextBox 21"/>
          <p:cNvSpPr txBox="1">
            <a:spLocks noChangeArrowheads="1"/>
          </p:cNvSpPr>
          <p:nvPr>
            <p:custDataLst>
              <p:tags r:id="rId5"/>
            </p:custDataLst>
          </p:nvPr>
        </p:nvSpPr>
        <p:spPr bwMode="auto">
          <a:xfrm>
            <a:off x="3102610" y="3092450"/>
            <a:ext cx="325310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en-US" altLang="zh-CN" sz="1600" b="1" dirty="0">
                <a:solidFill>
                  <a:srgbClr val="9A0001"/>
                </a:solidFill>
                <a:ea typeface="微软雅黑" panose="020B0503020204020204" pitchFamily="34" charset="-122"/>
                <a:cs typeface="+mn-ea"/>
                <a:sym typeface="Arial" panose="020B0604020202020204" pitchFamily="34" charset="0"/>
              </a:rPr>
              <a:t>B.Other Forecasting Variables</a:t>
            </a:r>
            <a:endParaRPr lang="en-US" altLang="zh-CN" sz="1600" b="1" dirty="0">
              <a:solidFill>
                <a:srgbClr val="9A0001"/>
              </a:solidFill>
              <a:ea typeface="微软雅黑" panose="020B0503020204020204" pitchFamily="34" charset="-122"/>
              <a:cs typeface="+mn-ea"/>
              <a:sym typeface="Arial" panose="020B0604020202020204" pitchFamily="34" charset="0"/>
            </a:endParaRPr>
          </a:p>
        </p:txBody>
      </p:sp>
      <p:sp>
        <p:nvSpPr>
          <p:cNvPr id="9" name="TextBox 21"/>
          <p:cNvSpPr txBox="1">
            <a:spLocks noChangeArrowheads="1"/>
          </p:cNvSpPr>
          <p:nvPr>
            <p:custDataLst>
              <p:tags r:id="rId6"/>
            </p:custDataLst>
          </p:nvPr>
        </p:nvSpPr>
        <p:spPr bwMode="auto">
          <a:xfrm>
            <a:off x="3088005" y="4722495"/>
            <a:ext cx="515048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l" eaLnBrk="1" hangingPunct="1"/>
            <a:r>
              <a:rPr lang="en-US" altLang="zh-CN" sz="1600" b="1" dirty="0">
                <a:solidFill>
                  <a:srgbClr val="9A0001"/>
                </a:solidFill>
                <a:ea typeface="微软雅黑" panose="020B0503020204020204" pitchFamily="34" charset="-122"/>
                <a:cs typeface="+mn-ea"/>
                <a:sym typeface="Arial" panose="020B0604020202020204" pitchFamily="34" charset="0"/>
              </a:rPr>
              <a:t>C.Volatility Tests and Seasonals in Returns</a:t>
            </a:r>
            <a:endParaRPr lang="en-US" altLang="zh-CN" sz="1600" b="1" dirty="0">
              <a:solidFill>
                <a:srgbClr val="9A0001"/>
              </a:solidFill>
              <a:ea typeface="微软雅黑" panose="020B0503020204020204" pitchFamily="34" charset="-122"/>
              <a:cs typeface="+mn-ea"/>
              <a:sym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83584" y="-241003"/>
            <a:ext cx="7357162" cy="7340006"/>
            <a:chOff x="2105799" y="20055838"/>
            <a:chExt cx="6748090" cy="6732363"/>
          </a:xfrm>
          <a:solidFill>
            <a:schemeClr val="accent1">
              <a:alpha val="10000"/>
            </a:schemeClr>
          </a:solidFill>
        </p:grpSpPr>
        <p:sp>
          <p:nvSpPr>
            <p:cNvPr id="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0" name="文本框 29"/>
          <p:cNvSpPr txBox="1"/>
          <p:nvPr/>
        </p:nvSpPr>
        <p:spPr>
          <a:xfrm>
            <a:off x="6978217" y="1940541"/>
            <a:ext cx="244904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01</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文本框 30"/>
          <p:cNvSpPr txBox="1"/>
          <p:nvPr/>
        </p:nvSpPr>
        <p:spPr>
          <a:xfrm>
            <a:off x="6947991" y="2961840"/>
            <a:ext cx="3161242"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5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主题</a:t>
            </a:r>
            <a:endPar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矩形 31"/>
          <p:cNvSpPr/>
          <p:nvPr/>
        </p:nvSpPr>
        <p:spPr>
          <a:xfrm>
            <a:off x="7066399" y="2779909"/>
            <a:ext cx="665278" cy="45720"/>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矩形 32"/>
          <p:cNvSpPr/>
          <p:nvPr/>
        </p:nvSpPr>
        <p:spPr>
          <a:xfrm>
            <a:off x="6947991" y="3910893"/>
            <a:ext cx="5065277" cy="523220"/>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The Theme</a:t>
            </a:r>
            <a:endParaRPr kumimoji="0" lang="zh-CN" altLang="en-US"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文本框 26"/>
          <p:cNvSpPr txBox="1"/>
          <p:nvPr/>
        </p:nvSpPr>
        <p:spPr>
          <a:xfrm>
            <a:off x="5027930" y="4909820"/>
            <a:ext cx="5872480" cy="398780"/>
          </a:xfrm>
          <a:prstGeom prst="rect">
            <a:avLst/>
          </a:prstGeom>
          <a:noFill/>
        </p:spPr>
        <p:txBody>
          <a:bodyPr wrap="square" rtlCol="0">
            <a:spAutoFit/>
          </a:bodyPr>
          <a:p>
            <a:pPr algn="ct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汇报人：蒋彧哲</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a:sym typeface="Arial" panose="020B0604020202020204" pitchFamily="34" charset="0"/>
              </a:rPr>
              <a:t>&lt;</a:t>
            </a:r>
            <a:fld id="{A548B57D-AE10-4CF7-A9DF-59FEFA91B28E}" type="slidenum">
              <a:rPr lang="zh-CN" altLang="en-US" smtClean="0">
                <a:sym typeface="Arial" panose="020B0604020202020204" pitchFamily="34" charset="0"/>
              </a:rPr>
            </a:fld>
            <a:r>
              <a:rPr lang="en-US" altLang="zh-CN">
                <a:sym typeface="Arial" panose="020B0604020202020204" pitchFamily="34" charset="0"/>
              </a:rPr>
              <a:t>&gt;</a:t>
            </a:r>
            <a:endParaRPr lang="zh-CN" altLang="en-US" dirty="0">
              <a:sym typeface="Arial" panose="020B0604020202020204" pitchFamily="34" charset="0"/>
            </a:endParaRPr>
          </a:p>
        </p:txBody>
      </p:sp>
      <p:sp>
        <p:nvSpPr>
          <p:cNvPr id="6" name="标题 5"/>
          <p:cNvSpPr>
            <a:spLocks noGrp="1"/>
          </p:cNvSpPr>
          <p:nvPr>
            <p:ph type="title"/>
          </p:nvPr>
        </p:nvSpPr>
        <p:spPr/>
        <p:txBody>
          <a:bodyPr/>
          <a:lstStyle/>
          <a:p>
            <a:r>
              <a:rPr lang="en-US" altLang="zh-CN" dirty="0">
                <a:sym typeface="Arial" panose="020B0604020202020204" pitchFamily="34" charset="0"/>
              </a:rPr>
              <a:t>C.1.Volatility Tests</a:t>
            </a:r>
            <a:endParaRPr lang="zh-CN" altLang="en-US" dirty="0"/>
          </a:p>
        </p:txBody>
      </p:sp>
      <p:sp>
        <p:nvSpPr>
          <p:cNvPr id="3" name="Shape 1794"/>
          <p:cNvSpPr/>
          <p:nvPr>
            <p:custDataLst>
              <p:tags r:id="rId1"/>
            </p:custDataLst>
          </p:nvPr>
        </p:nvSpPr>
        <p:spPr>
          <a:xfrm>
            <a:off x="805815" y="1217126"/>
            <a:ext cx="5835617" cy="926465"/>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C1</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：市场效率波动测试不能提供有关市场效率的信息</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iṧľíḋê"/>
          <p:cNvSpPr/>
          <p:nvPr/>
        </p:nvSpPr>
        <p:spPr bwMode="gray">
          <a:xfrm>
            <a:off x="713961" y="2499630"/>
            <a:ext cx="11035030" cy="3576317"/>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nSpc>
                <a:spcPct val="130000"/>
              </a:lnSpc>
              <a:spcBef>
                <a:spcPct val="0"/>
              </a:spcBef>
            </a:pPr>
            <a:r>
              <a:rPr lang="zh-CN" altLang="en-US" sz="1600" dirty="0">
                <a:solidFill>
                  <a:schemeClr val="tx1">
                    <a:lumMod val="65000"/>
                    <a:lumOff val="35000"/>
                  </a:schemeClr>
                </a:solidFill>
                <a:latin typeface="+mn-ea"/>
                <a:cs typeface="+mn-ea"/>
              </a:rPr>
              <a:t>证据：</a:t>
            </a:r>
            <a:endParaRPr lang="en-US" altLang="zh-CN" sz="1600" dirty="0">
              <a:solidFill>
                <a:schemeClr val="tx1">
                  <a:lumMod val="65000"/>
                  <a:lumOff val="35000"/>
                </a:schemeClr>
              </a:solidFill>
              <a:latin typeface="+mn-ea"/>
              <a:cs typeface="+mn-ea"/>
            </a:endParaRPr>
          </a:p>
          <a:p>
            <a:pPr>
              <a:lnSpc>
                <a:spcPct val="130000"/>
              </a:lnSpc>
              <a:spcBef>
                <a:spcPct val="0"/>
              </a:spcBef>
            </a:pPr>
            <a:r>
              <a:rPr lang="zh-CN" altLang="zh-CN" sz="1600" dirty="0">
                <a:solidFill>
                  <a:schemeClr val="tx1">
                    <a:lumMod val="65000"/>
                    <a:lumOff val="35000"/>
                  </a:schemeClr>
                </a:solidFill>
                <a:latin typeface="+mn-ea"/>
                <a:cs typeface="+mn-ea"/>
              </a:rPr>
              <a:t>早期波动性测试的</a:t>
            </a:r>
            <a:r>
              <a:rPr lang="zh-CN" altLang="en-US" sz="1600" dirty="0">
                <a:solidFill>
                  <a:schemeClr val="tx1">
                    <a:lumMod val="65000"/>
                    <a:lumOff val="35000"/>
                  </a:schemeClr>
                </a:solidFill>
                <a:latin typeface="+mn-ea"/>
                <a:cs typeface="+mn-ea"/>
              </a:rPr>
              <a:t>一个</a:t>
            </a:r>
            <a:r>
              <a:rPr lang="zh-CN" altLang="zh-CN" sz="1600" dirty="0">
                <a:solidFill>
                  <a:schemeClr val="tx1">
                    <a:lumMod val="65000"/>
                    <a:lumOff val="35000"/>
                  </a:schemeClr>
                </a:solidFill>
                <a:latin typeface="+mn-ea"/>
                <a:cs typeface="+mn-ea"/>
              </a:rPr>
              <a:t>中心假设</a:t>
            </a:r>
            <a:r>
              <a:rPr lang="zh-CN" altLang="en-US" sz="1600" dirty="0">
                <a:solidFill>
                  <a:schemeClr val="tx1">
                    <a:lumMod val="65000"/>
                    <a:lumOff val="35000"/>
                  </a:schemeClr>
                </a:solidFill>
                <a:latin typeface="+mn-ea"/>
                <a:cs typeface="+mn-ea"/>
              </a:rPr>
              <a:t>是，</a:t>
            </a:r>
            <a:r>
              <a:rPr lang="zh-CN" altLang="zh-CN" sz="1600" dirty="0">
                <a:solidFill>
                  <a:schemeClr val="tx1">
                    <a:lumMod val="65000"/>
                    <a:lumOff val="35000"/>
                  </a:schemeClr>
                </a:solidFill>
                <a:latin typeface="+mn-ea"/>
                <a:cs typeface="+mn-ea"/>
              </a:rPr>
              <a:t>预期回报是恒定的，股价的变化完全由预期股息的冲击驱动。然而，到</a:t>
            </a:r>
            <a:r>
              <a:rPr lang="en-US" altLang="zh-CN" sz="1600" dirty="0">
                <a:solidFill>
                  <a:schemeClr val="tx1">
                    <a:lumMod val="65000"/>
                    <a:lumOff val="35000"/>
                  </a:schemeClr>
                </a:solidFill>
                <a:latin typeface="+mn-ea"/>
                <a:cs typeface="+mn-ea"/>
              </a:rPr>
              <a:t>20</a:t>
            </a:r>
            <a:r>
              <a:rPr lang="zh-CN" altLang="zh-CN" sz="1600" dirty="0">
                <a:solidFill>
                  <a:schemeClr val="tx1">
                    <a:lumMod val="65000"/>
                    <a:lumOff val="35000"/>
                  </a:schemeClr>
                </a:solidFill>
                <a:latin typeface="+mn-ea"/>
                <a:cs typeface="+mn-ea"/>
              </a:rPr>
              <a:t>世纪</a:t>
            </a:r>
            <a:r>
              <a:rPr lang="en-US" altLang="zh-CN" sz="1600" dirty="0">
                <a:solidFill>
                  <a:schemeClr val="tx1">
                    <a:lumMod val="65000"/>
                    <a:lumOff val="35000"/>
                  </a:schemeClr>
                </a:solidFill>
                <a:latin typeface="+mn-ea"/>
                <a:cs typeface="+mn-ea"/>
              </a:rPr>
              <a:t>70</a:t>
            </a:r>
            <a:r>
              <a:rPr lang="zh-CN" altLang="zh-CN" sz="1600" dirty="0">
                <a:solidFill>
                  <a:schemeClr val="tx1">
                    <a:lumMod val="65000"/>
                    <a:lumOff val="35000"/>
                  </a:schemeClr>
                </a:solidFill>
                <a:latin typeface="+mn-ea"/>
                <a:cs typeface="+mn-ea"/>
              </a:rPr>
              <a:t>年代末，</a:t>
            </a:r>
            <a:r>
              <a:rPr lang="en-US" altLang="zh-CN" sz="1600" dirty="0">
                <a:solidFill>
                  <a:schemeClr val="tx1">
                    <a:lumMod val="65000"/>
                    <a:lumOff val="35000"/>
                  </a:schemeClr>
                </a:solidFill>
                <a:latin typeface="+mn-ea"/>
                <a:cs typeface="+mn-ea"/>
              </a:rPr>
              <a:t>Bodie(1976)</a:t>
            </a:r>
            <a:r>
              <a:rPr lang="zh-CN" altLang="en-US" sz="1600" dirty="0">
                <a:solidFill>
                  <a:schemeClr val="tx1">
                    <a:lumMod val="65000"/>
                    <a:lumOff val="35000"/>
                  </a:schemeClr>
                </a:solidFill>
                <a:latin typeface="+mn-ea"/>
                <a:cs typeface="+mn-ea"/>
              </a:rPr>
              <a:t>、</a:t>
            </a:r>
            <a:r>
              <a:rPr lang="en-US" altLang="zh-CN" sz="1600" dirty="0" err="1">
                <a:solidFill>
                  <a:schemeClr val="tx1">
                    <a:lumMod val="65000"/>
                    <a:lumOff val="35000"/>
                  </a:schemeClr>
                </a:solidFill>
                <a:latin typeface="+mn-ea"/>
                <a:cs typeface="+mn-ea"/>
              </a:rPr>
              <a:t>Fama</a:t>
            </a:r>
            <a:r>
              <a:rPr lang="en-US" altLang="zh-CN" sz="1600" dirty="0">
                <a:solidFill>
                  <a:schemeClr val="tx1">
                    <a:lumMod val="65000"/>
                    <a:lumOff val="35000"/>
                  </a:schemeClr>
                </a:solidFill>
                <a:latin typeface="+mn-ea"/>
                <a:cs typeface="+mn-ea"/>
              </a:rPr>
              <a:t>(1976)</a:t>
            </a:r>
            <a:r>
              <a:rPr lang="zh-CN" altLang="en-US" sz="1600" dirty="0">
                <a:solidFill>
                  <a:schemeClr val="tx1">
                    <a:lumMod val="65000"/>
                    <a:lumOff val="35000"/>
                  </a:schemeClr>
                </a:solidFill>
                <a:latin typeface="+mn-ea"/>
                <a:cs typeface="+mn-ea"/>
              </a:rPr>
              <a:t>、</a:t>
            </a:r>
            <a:r>
              <a:rPr lang="en-US" altLang="zh-CN" sz="1600" dirty="0">
                <a:solidFill>
                  <a:schemeClr val="tx1">
                    <a:lumMod val="65000"/>
                    <a:lumOff val="35000"/>
                  </a:schemeClr>
                </a:solidFill>
                <a:latin typeface="+mn-ea"/>
                <a:cs typeface="+mn-ea"/>
              </a:rPr>
              <a:t>Nelson(1976)</a:t>
            </a:r>
            <a:r>
              <a:rPr lang="zh-CN" altLang="en-US" sz="1600" dirty="0">
                <a:solidFill>
                  <a:schemeClr val="tx1">
                    <a:lumMod val="65000"/>
                    <a:lumOff val="35000"/>
                  </a:schemeClr>
                </a:solidFill>
                <a:latin typeface="+mn-ea"/>
                <a:cs typeface="+mn-ea"/>
              </a:rPr>
              <a:t>等认为</a:t>
            </a:r>
            <a:r>
              <a:rPr lang="zh-CN" altLang="zh-CN" sz="1600" dirty="0">
                <a:solidFill>
                  <a:schemeClr val="tx1">
                    <a:lumMod val="65000"/>
                    <a:lumOff val="35000"/>
                  </a:schemeClr>
                </a:solidFill>
                <a:latin typeface="+mn-ea"/>
                <a:cs typeface="+mn-ea"/>
              </a:rPr>
              <a:t>有关股票和债券</a:t>
            </a:r>
            <a:r>
              <a:rPr lang="zh-CN" altLang="zh-CN" sz="1600" b="1" dirty="0">
                <a:solidFill>
                  <a:schemeClr val="tx1">
                    <a:lumMod val="65000"/>
                    <a:lumOff val="35000"/>
                  </a:schemeClr>
                </a:solidFill>
                <a:latin typeface="+mn-ea"/>
                <a:cs typeface="+mn-ea"/>
              </a:rPr>
              <a:t>预期回报随预期通胀率、利率和其他期限结构变量而变化</a:t>
            </a:r>
            <a:r>
              <a:rPr lang="zh-CN" altLang="en-US" sz="1600" b="1" dirty="0">
                <a:solidFill>
                  <a:schemeClr val="tx1">
                    <a:lumMod val="65000"/>
                    <a:lumOff val="35000"/>
                  </a:schemeClr>
                </a:solidFill>
                <a:latin typeface="+mn-ea"/>
                <a:cs typeface="+mn-ea"/>
              </a:rPr>
              <a:t>。</a:t>
            </a:r>
            <a:endParaRPr lang="en-US" altLang="zh-CN" sz="1600" b="1" dirty="0">
              <a:solidFill>
                <a:schemeClr val="tx1">
                  <a:lumMod val="65000"/>
                  <a:lumOff val="35000"/>
                </a:schemeClr>
              </a:solidFill>
              <a:latin typeface="+mn-ea"/>
              <a:cs typeface="+mn-ea"/>
            </a:endParaRPr>
          </a:p>
          <a:p>
            <a:pPr>
              <a:lnSpc>
                <a:spcPct val="130000"/>
              </a:lnSpc>
              <a:spcBef>
                <a:spcPct val="0"/>
              </a:spcBef>
            </a:pPr>
            <a:endParaRPr lang="en-US" altLang="zh-CN" sz="1600" dirty="0">
              <a:solidFill>
                <a:schemeClr val="tx1">
                  <a:lumMod val="65000"/>
                  <a:lumOff val="35000"/>
                </a:schemeClr>
              </a:solidFill>
              <a:latin typeface="+mn-ea"/>
              <a:cs typeface="+mn-ea"/>
            </a:endParaRPr>
          </a:p>
          <a:p>
            <a:pPr algn="just">
              <a:lnSpc>
                <a:spcPct val="130000"/>
              </a:lnSpc>
              <a:spcBef>
                <a:spcPct val="0"/>
              </a:spcBef>
            </a:pPr>
            <a:r>
              <a:rPr lang="zh-CN" altLang="zh-CN" sz="1600" dirty="0">
                <a:solidFill>
                  <a:schemeClr val="tx1">
                    <a:lumMod val="65000"/>
                    <a:lumOff val="35000"/>
                  </a:schemeClr>
                </a:solidFill>
                <a:latin typeface="+mn-ea"/>
                <a:cs typeface="+mn-ea"/>
              </a:rPr>
              <a:t>波动性测试对</a:t>
            </a:r>
            <a:r>
              <a:rPr lang="zh-CN" altLang="zh-CN" sz="1600" b="1" dirty="0">
                <a:solidFill>
                  <a:schemeClr val="tx1">
                    <a:lumMod val="65000"/>
                    <a:lumOff val="35000"/>
                  </a:schemeClr>
                </a:solidFill>
                <a:latin typeface="+mn-ea"/>
                <a:cs typeface="+mn-ea"/>
              </a:rPr>
              <a:t>预期收益的变化是否合理</a:t>
            </a:r>
            <a:r>
              <a:rPr lang="zh-CN" altLang="zh-CN" sz="1600" dirty="0">
                <a:solidFill>
                  <a:schemeClr val="tx1">
                    <a:lumMod val="65000"/>
                    <a:lumOff val="35000"/>
                  </a:schemeClr>
                </a:solidFill>
                <a:latin typeface="+mn-ea"/>
                <a:cs typeface="+mn-ea"/>
              </a:rPr>
              <a:t>这一核心问题没有任何帮助。例如，它是否以合理的方式与商业环境相关</a:t>
            </a:r>
            <a:r>
              <a:rPr lang="en-US" altLang="zh-CN" sz="1600" dirty="0">
                <a:solidFill>
                  <a:schemeClr val="tx1">
                    <a:lumMod val="65000"/>
                    <a:lumOff val="35000"/>
                  </a:schemeClr>
                </a:solidFill>
                <a:latin typeface="+mn-ea"/>
                <a:cs typeface="+mn-ea"/>
              </a:rPr>
              <a:t>?</a:t>
            </a:r>
            <a:r>
              <a:rPr lang="zh-CN" altLang="zh-CN" sz="1600" dirty="0">
                <a:solidFill>
                  <a:schemeClr val="tx1">
                    <a:lumMod val="65000"/>
                    <a:lumOff val="35000"/>
                  </a:schemeClr>
                </a:solidFill>
                <a:latin typeface="+mn-ea"/>
                <a:cs typeface="+mn-ea"/>
              </a:rPr>
              <a:t>格罗斯曼和席勒</a:t>
            </a:r>
            <a:r>
              <a:rPr lang="en-US" altLang="zh-CN" sz="1600" dirty="0">
                <a:solidFill>
                  <a:schemeClr val="tx1">
                    <a:lumMod val="65000"/>
                    <a:lumOff val="35000"/>
                  </a:schemeClr>
                </a:solidFill>
                <a:latin typeface="+mn-ea"/>
                <a:cs typeface="+mn-ea"/>
              </a:rPr>
              <a:t>(1981)</a:t>
            </a:r>
            <a:r>
              <a:rPr lang="zh-CN" altLang="zh-CN" sz="1600" dirty="0">
                <a:solidFill>
                  <a:schemeClr val="tx1">
                    <a:lumMod val="65000"/>
                    <a:lumOff val="35000"/>
                  </a:schemeClr>
                </a:solidFill>
                <a:latin typeface="+mn-ea"/>
                <a:cs typeface="+mn-ea"/>
              </a:rPr>
              <a:t>以及坎贝尔和席勒</a:t>
            </a:r>
            <a:r>
              <a:rPr lang="en-US" altLang="zh-CN" sz="1600" dirty="0">
                <a:solidFill>
                  <a:schemeClr val="tx1">
                    <a:lumMod val="65000"/>
                    <a:lumOff val="35000"/>
                  </a:schemeClr>
                </a:solidFill>
                <a:latin typeface="+mn-ea"/>
                <a:cs typeface="+mn-ea"/>
              </a:rPr>
              <a:t>(1988a)</a:t>
            </a:r>
            <a:r>
              <a:rPr lang="zh-CN" altLang="zh-CN" sz="1600" dirty="0">
                <a:solidFill>
                  <a:schemeClr val="tx1">
                    <a:lumMod val="65000"/>
                    <a:lumOff val="35000"/>
                  </a:schemeClr>
                </a:solidFill>
                <a:latin typeface="+mn-ea"/>
                <a:cs typeface="+mn-ea"/>
              </a:rPr>
              <a:t>试图将波动性测试朝这个方向推进。然而，可以预见的是，它们会直接遇到</a:t>
            </a:r>
            <a:r>
              <a:rPr lang="zh-CN" altLang="zh-CN" sz="1600" b="1" dirty="0">
                <a:solidFill>
                  <a:schemeClr val="tx1">
                    <a:lumMod val="65000"/>
                    <a:lumOff val="35000"/>
                  </a:schemeClr>
                </a:solidFill>
                <a:latin typeface="+mn-ea"/>
                <a:cs typeface="+mn-ea"/>
              </a:rPr>
              <a:t>联合假设</a:t>
            </a:r>
            <a:r>
              <a:rPr lang="zh-CN" altLang="zh-CN" sz="1600" dirty="0">
                <a:solidFill>
                  <a:schemeClr val="tx1">
                    <a:lumMod val="65000"/>
                    <a:lumOff val="35000"/>
                  </a:schemeClr>
                </a:solidFill>
                <a:latin typeface="+mn-ea"/>
                <a:cs typeface="+mn-ea"/>
              </a:rPr>
              <a:t>问题。</a:t>
            </a:r>
            <a:endParaRPr lang="zh-CN" altLang="en-US" sz="1600" dirty="0">
              <a:solidFill>
                <a:schemeClr val="tx1">
                  <a:lumMod val="65000"/>
                  <a:lumOff val="35000"/>
                </a:schemeClr>
              </a:solidFill>
              <a:latin typeface="+mn-ea"/>
              <a:cs typeface="+mn-ea"/>
              <a:sym typeface="Arial" panose="020B0604020202020204"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dirty="0">
                <a:sym typeface="Arial" panose="020B0604020202020204" pitchFamily="34" charset="0"/>
              </a:rPr>
              <a:t>&lt;</a:t>
            </a:r>
            <a:fld id="{A548B57D-AE10-4CF7-A9DF-59FEFA91B28E}" type="slidenum">
              <a:rPr lang="zh-CN" altLang="en-US" smtClean="0">
                <a:sym typeface="Arial" panose="020B0604020202020204" pitchFamily="34" charset="0"/>
              </a:rPr>
            </a:fld>
            <a:r>
              <a:rPr lang="en-US" altLang="zh-CN" dirty="0">
                <a:sym typeface="Arial" panose="020B0604020202020204" pitchFamily="34" charset="0"/>
              </a:rPr>
              <a:t>&gt;</a:t>
            </a:r>
            <a:endParaRPr lang="zh-CN" altLang="en-US" dirty="0">
              <a:sym typeface="Arial" panose="020B0604020202020204" pitchFamily="34" charset="0"/>
            </a:endParaRPr>
          </a:p>
        </p:txBody>
      </p:sp>
      <p:sp>
        <p:nvSpPr>
          <p:cNvPr id="7" name="Shape 1794"/>
          <p:cNvSpPr/>
          <p:nvPr/>
        </p:nvSpPr>
        <p:spPr>
          <a:xfrm>
            <a:off x="805814" y="1166495"/>
            <a:ext cx="5964855" cy="9131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C2</a:t>
            </a: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：市场回报的季节性异常并不意味着市场无效</a:t>
            </a:r>
            <a:endPar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iṧľíḋê"/>
          <p:cNvSpPr/>
          <p:nvPr/>
        </p:nvSpPr>
        <p:spPr bwMode="gray">
          <a:xfrm>
            <a:off x="575945" y="2296832"/>
            <a:ext cx="6194724" cy="1477559"/>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1:Keim(1988)</a:t>
            </a:r>
            <a:r>
              <a:rPr lang="zh-CN" altLang="en-US" sz="1600" dirty="0">
                <a:solidFill>
                  <a:schemeClr val="tx1">
                    <a:lumMod val="65000"/>
                    <a:lumOff val="35000"/>
                  </a:schemeClr>
                </a:solidFill>
                <a:latin typeface="+mn-ea"/>
                <a:cs typeface="+mn-ea"/>
                <a:sym typeface="Arial" panose="020B0604020202020204" pitchFamily="34" charset="0"/>
              </a:rPr>
              <a:t>认为，从资产定价模型无法预测季节性回报的意义上来说，季节回报异常并不一定会让市场效率陷入尴尬。</a:t>
            </a:r>
            <a:r>
              <a:rPr lang="en-US" altLang="zh-CN" sz="1600" dirty="0">
                <a:solidFill>
                  <a:schemeClr val="tx1">
                    <a:lumMod val="65000"/>
                    <a:lumOff val="35000"/>
                  </a:schemeClr>
                </a:solidFill>
                <a:latin typeface="+mn-ea"/>
                <a:cs typeface="+mn-ea"/>
                <a:sym typeface="Arial" panose="020B0604020202020204" pitchFamily="34" charset="0"/>
              </a:rPr>
              <a:t>Roll(1983)</a:t>
            </a:r>
            <a:r>
              <a:rPr lang="zh-CN" altLang="en-US" sz="1600" dirty="0">
                <a:solidFill>
                  <a:schemeClr val="tx1">
                    <a:lumMod val="65000"/>
                    <a:lumOff val="35000"/>
                  </a:schemeClr>
                </a:solidFill>
                <a:latin typeface="+mn-ea"/>
                <a:cs typeface="+mn-ea"/>
                <a:sym typeface="Arial" panose="020B0604020202020204" pitchFamily="34" charset="0"/>
              </a:rPr>
              <a:t>发现，小盘股的年际异常收益较大，但对于小盘股的买卖价差并不大。</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10" name="标题 9"/>
          <p:cNvSpPr>
            <a:spLocks noGrp="1"/>
          </p:cNvSpPr>
          <p:nvPr>
            <p:ph type="title"/>
          </p:nvPr>
        </p:nvSpPr>
        <p:spPr>
          <a:xfrm>
            <a:off x="443230" y="243840"/>
            <a:ext cx="9570720" cy="617220"/>
          </a:xfrm>
        </p:spPr>
        <p:txBody>
          <a:bodyPr>
            <a:normAutofit/>
          </a:bodyPr>
          <a:lstStyle/>
          <a:p>
            <a:r>
              <a:rPr lang="en-US" altLang="zh-CN" dirty="0">
                <a:sym typeface="Arial" panose="020B0604020202020204" pitchFamily="34" charset="0"/>
              </a:rPr>
              <a:t>C.2.</a:t>
            </a:r>
            <a:r>
              <a:rPr lang="en-US" altLang="zh-CN" dirty="0"/>
              <a:t> Return Seasonality</a:t>
            </a:r>
            <a:endParaRPr dirty="0">
              <a:sym typeface="Arial" panose="020B0604020202020204" pitchFamily="34" charset="0"/>
            </a:endParaRPr>
          </a:p>
        </p:txBody>
      </p:sp>
      <p:sp>
        <p:nvSpPr>
          <p:cNvPr id="14" name="iṧľíḋê"/>
          <p:cNvSpPr/>
          <p:nvPr>
            <p:custDataLst>
              <p:tags r:id="rId1"/>
            </p:custDataLst>
          </p:nvPr>
        </p:nvSpPr>
        <p:spPr bwMode="gray">
          <a:xfrm>
            <a:off x="575310" y="4093065"/>
            <a:ext cx="6194724" cy="1651432"/>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证据</a:t>
            </a:r>
            <a:r>
              <a:rPr lang="en-US" altLang="zh-CN" sz="1600" dirty="0">
                <a:solidFill>
                  <a:schemeClr val="tx1">
                    <a:lumMod val="65000"/>
                    <a:lumOff val="35000"/>
                  </a:schemeClr>
                </a:solidFill>
                <a:latin typeface="+mn-ea"/>
                <a:cs typeface="+mn-ea"/>
                <a:sym typeface="Arial" panose="020B0604020202020204" pitchFamily="34" charset="0"/>
              </a:rPr>
              <a:t>2</a:t>
            </a:r>
            <a:r>
              <a:rPr lang="zh-CN" altLang="en-US" sz="1600" dirty="0">
                <a:solidFill>
                  <a:schemeClr val="tx1">
                    <a:lumMod val="65000"/>
                    <a:lumOff val="35000"/>
                  </a:schemeClr>
                </a:solidFill>
                <a:latin typeface="+mn-ea"/>
                <a:cs typeface="+mn-ea"/>
                <a:sym typeface="Arial" panose="020B0604020202020204" pitchFamily="34" charset="0"/>
              </a:rPr>
              <a:t>：作为股票回报的常见证据来源的</a:t>
            </a:r>
            <a:r>
              <a:rPr lang="en-US" altLang="zh-CN" sz="1600" dirty="0">
                <a:solidFill>
                  <a:schemeClr val="tx1">
                    <a:lumMod val="65000"/>
                    <a:lumOff val="35000"/>
                  </a:schemeClr>
                </a:solidFill>
                <a:latin typeface="+mn-ea"/>
                <a:cs typeface="+mn-ea"/>
                <a:sym typeface="Arial" panose="020B0604020202020204" pitchFamily="34" charset="0"/>
              </a:rPr>
              <a:t>CRSP</a:t>
            </a:r>
            <a:r>
              <a:rPr lang="zh-CN" altLang="en-US" sz="1600" dirty="0">
                <a:solidFill>
                  <a:schemeClr val="tx1">
                    <a:lumMod val="65000"/>
                    <a:lumOff val="35000"/>
                  </a:schemeClr>
                </a:solidFill>
                <a:latin typeface="+mn-ea"/>
                <a:cs typeface="+mn-ea"/>
                <a:sym typeface="Arial" panose="020B0604020202020204" pitchFamily="34" charset="0"/>
              </a:rPr>
              <a:t>数据是由许多研究人员定期挖掘的，虚假的规律性是必然结果。</a:t>
            </a:r>
            <a:r>
              <a:rPr lang="en-US" altLang="zh-CN" sz="1600" dirty="0">
                <a:solidFill>
                  <a:schemeClr val="tx1">
                    <a:lumMod val="65000"/>
                    <a:lumOff val="35000"/>
                  </a:schemeClr>
                </a:solidFill>
                <a:latin typeface="+mn-ea"/>
                <a:cs typeface="+mn-ea"/>
                <a:sym typeface="Arial" panose="020B0604020202020204" pitchFamily="34" charset="0"/>
              </a:rPr>
              <a:t>Ariel(1987)</a:t>
            </a:r>
            <a:r>
              <a:rPr lang="zh-CN" altLang="en-US" sz="1600" dirty="0">
                <a:solidFill>
                  <a:schemeClr val="tx1">
                    <a:lumMod val="65000"/>
                    <a:lumOff val="35000"/>
                  </a:schemeClr>
                </a:solidFill>
                <a:latin typeface="+mn-ea"/>
                <a:cs typeface="+mn-ea"/>
                <a:sym typeface="Arial" panose="020B0604020202020204" pitchFamily="34" charset="0"/>
              </a:rPr>
              <a:t>认为月内季节性在特定样本时期成立，</a:t>
            </a:r>
            <a:r>
              <a:rPr lang="en-US" altLang="zh-CN" sz="1600" dirty="0">
                <a:solidFill>
                  <a:schemeClr val="tx1">
                    <a:lumMod val="65000"/>
                    <a:lumOff val="35000"/>
                  </a:schemeClr>
                </a:solidFill>
                <a:latin typeface="+mn-ea"/>
                <a:cs typeface="+mn-ea"/>
                <a:sym typeface="Arial" panose="020B0604020202020204" pitchFamily="34" charset="0"/>
              </a:rPr>
              <a:t>Connolly(1989)</a:t>
            </a:r>
            <a:r>
              <a:rPr lang="zh-CN" altLang="en-US" sz="1600" dirty="0">
                <a:solidFill>
                  <a:schemeClr val="tx1">
                    <a:lumMod val="65000"/>
                    <a:lumOff val="35000"/>
                  </a:schemeClr>
                </a:solidFill>
                <a:latin typeface="+mn-ea"/>
                <a:cs typeface="+mn-ea"/>
                <a:sym typeface="Arial" panose="020B0604020202020204" pitchFamily="34" charset="0"/>
              </a:rPr>
              <a:t>认为</a:t>
            </a:r>
            <a:r>
              <a:rPr lang="en-US" altLang="zh-CN" sz="1600" dirty="0">
                <a:solidFill>
                  <a:schemeClr val="tx1">
                    <a:lumMod val="65000"/>
                    <a:lumOff val="35000"/>
                  </a:schemeClr>
                </a:solidFill>
                <a:latin typeface="+mn-ea"/>
                <a:cs typeface="+mn-ea"/>
                <a:sym typeface="Arial" panose="020B0604020202020204" pitchFamily="34" charset="0"/>
              </a:rPr>
              <a:t>1974</a:t>
            </a:r>
            <a:r>
              <a:rPr lang="zh-CN" altLang="en-US" sz="1600" dirty="0">
                <a:solidFill>
                  <a:schemeClr val="tx1">
                    <a:lumMod val="65000"/>
                    <a:lumOff val="35000"/>
                  </a:schemeClr>
                </a:solidFill>
                <a:latin typeface="+mn-ea"/>
                <a:cs typeface="+mn-ea"/>
                <a:sym typeface="Arial" panose="020B0604020202020204" pitchFamily="34" charset="0"/>
              </a:rPr>
              <a:t>年后纽约证券交易所的周一季节性收益较弱。</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8" name="标题 7"/>
          <p:cNvSpPr txBox="1"/>
          <p:nvPr>
            <p:custDataLst>
              <p:tags r:id="rId2"/>
            </p:custDataLst>
          </p:nvPr>
        </p:nvSpPr>
        <p:spPr>
          <a:xfrm>
            <a:off x="8355366" y="1314450"/>
            <a:ext cx="2427605" cy="6172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zh-CN" altLang="en-US" dirty="0">
                <a:sym typeface="Arial" panose="020B0604020202020204" pitchFamily="34" charset="0"/>
              </a:rPr>
              <a:t>进一步的证据</a:t>
            </a:r>
            <a:endParaRPr dirty="0">
              <a:sym typeface="Arial" panose="020B0604020202020204" pitchFamily="34" charset="0"/>
            </a:endParaRPr>
          </a:p>
        </p:txBody>
      </p:sp>
      <p:sp>
        <p:nvSpPr>
          <p:cNvPr id="11" name="矩形: 圆角 16"/>
          <p:cNvSpPr/>
          <p:nvPr>
            <p:custDataLst>
              <p:tags r:id="rId3"/>
            </p:custDataLst>
          </p:nvPr>
        </p:nvSpPr>
        <p:spPr>
          <a:xfrm>
            <a:off x="6880123" y="2171834"/>
            <a:ext cx="5112216" cy="1602558"/>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7014700" y="2177207"/>
            <a:ext cx="4843059" cy="1569660"/>
          </a:xfrm>
          <a:prstGeom prst="rect">
            <a:avLst/>
          </a:prstGeom>
          <a:noFill/>
        </p:spPr>
        <p:txBody>
          <a:bodyPr wrap="square">
            <a:spAutoFit/>
          </a:bodyPr>
          <a:lstStyle/>
          <a:p>
            <a:r>
              <a:rPr lang="en-US" altLang="zh-CN" sz="1600" dirty="0" err="1">
                <a:solidFill>
                  <a:schemeClr val="tx1">
                    <a:lumMod val="65000"/>
                    <a:lumOff val="35000"/>
                  </a:schemeClr>
                </a:solidFill>
                <a:latin typeface="+mn-ea"/>
                <a:cs typeface="+mn-ea"/>
              </a:rPr>
              <a:t>Lakonishok</a:t>
            </a:r>
            <a:r>
              <a:rPr lang="zh-CN" altLang="zh-CN" sz="1600" dirty="0">
                <a:solidFill>
                  <a:schemeClr val="tx1">
                    <a:lumMod val="65000"/>
                    <a:lumOff val="35000"/>
                  </a:schemeClr>
                </a:solidFill>
                <a:latin typeface="+mn-ea"/>
                <a:cs typeface="+mn-ea"/>
              </a:rPr>
              <a:t>和</a:t>
            </a:r>
            <a:r>
              <a:rPr lang="en-US" altLang="zh-CN" sz="1600" dirty="0" err="1">
                <a:solidFill>
                  <a:schemeClr val="tx1">
                    <a:lumMod val="65000"/>
                    <a:lumOff val="35000"/>
                  </a:schemeClr>
                </a:solidFill>
                <a:latin typeface="+mn-ea"/>
                <a:cs typeface="+mn-ea"/>
              </a:rPr>
              <a:t>Maberly</a:t>
            </a:r>
            <a:r>
              <a:rPr lang="en-US" altLang="zh-CN" sz="1600" dirty="0">
                <a:solidFill>
                  <a:schemeClr val="tx1">
                    <a:lumMod val="65000"/>
                    <a:lumOff val="35000"/>
                  </a:schemeClr>
                </a:solidFill>
                <a:latin typeface="+mn-ea"/>
                <a:cs typeface="+mn-ea"/>
              </a:rPr>
              <a:t>(1990)</a:t>
            </a:r>
            <a:r>
              <a:rPr lang="zh-CN" altLang="zh-CN" sz="1600" dirty="0">
                <a:solidFill>
                  <a:schemeClr val="tx1">
                    <a:lumMod val="65000"/>
                    <a:lumOff val="35000"/>
                  </a:schemeClr>
                </a:solidFill>
                <a:latin typeface="+mn-ea"/>
                <a:cs typeface="+mn-ea"/>
              </a:rPr>
              <a:t>关于周一交易模式的证据，以及</a:t>
            </a:r>
            <a:r>
              <a:rPr lang="en-US" altLang="zh-CN" sz="1600" dirty="0" err="1">
                <a:solidFill>
                  <a:schemeClr val="tx1">
                    <a:lumMod val="65000"/>
                    <a:lumOff val="35000"/>
                  </a:schemeClr>
                </a:solidFill>
                <a:latin typeface="+mn-ea"/>
                <a:cs typeface="+mn-ea"/>
              </a:rPr>
              <a:t>Reinganum</a:t>
            </a:r>
            <a:r>
              <a:rPr lang="en-US" altLang="zh-CN" sz="1600" dirty="0">
                <a:solidFill>
                  <a:schemeClr val="tx1">
                    <a:lumMod val="65000"/>
                    <a:lumOff val="35000"/>
                  </a:schemeClr>
                </a:solidFill>
                <a:latin typeface="+mn-ea"/>
                <a:cs typeface="+mn-ea"/>
              </a:rPr>
              <a:t>(1983)</a:t>
            </a:r>
            <a:r>
              <a:rPr lang="zh-CN" altLang="zh-CN" sz="1600" dirty="0">
                <a:solidFill>
                  <a:schemeClr val="tx1">
                    <a:lumMod val="65000"/>
                    <a:lumOff val="35000"/>
                  </a:schemeClr>
                </a:solidFill>
                <a:latin typeface="+mn-ea"/>
                <a:cs typeface="+mn-ea"/>
              </a:rPr>
              <a:t>、</a:t>
            </a:r>
            <a:r>
              <a:rPr lang="en-US" altLang="zh-CN" sz="1600" dirty="0">
                <a:solidFill>
                  <a:schemeClr val="tx1">
                    <a:lumMod val="65000"/>
                    <a:lumOff val="35000"/>
                  </a:schemeClr>
                </a:solidFill>
                <a:latin typeface="+mn-ea"/>
                <a:cs typeface="+mn-ea"/>
              </a:rPr>
              <a:t>Ritter(1988)</a:t>
            </a:r>
            <a:r>
              <a:rPr lang="zh-CN" altLang="zh-CN" sz="1600" dirty="0">
                <a:solidFill>
                  <a:schemeClr val="tx1">
                    <a:lumMod val="65000"/>
                    <a:lumOff val="35000"/>
                  </a:schemeClr>
                </a:solidFill>
                <a:latin typeface="+mn-ea"/>
                <a:cs typeface="+mn-ea"/>
              </a:rPr>
              <a:t>和</a:t>
            </a:r>
            <a:r>
              <a:rPr lang="en-US" altLang="zh-CN" sz="1600" dirty="0" err="1">
                <a:solidFill>
                  <a:schemeClr val="tx1">
                    <a:lumMod val="65000"/>
                    <a:lumOff val="35000"/>
                  </a:schemeClr>
                </a:solidFill>
                <a:latin typeface="+mn-ea"/>
                <a:cs typeface="+mn-ea"/>
              </a:rPr>
              <a:t>Keim</a:t>
            </a:r>
            <a:r>
              <a:rPr lang="en-US" altLang="zh-CN" sz="1600" dirty="0">
                <a:solidFill>
                  <a:schemeClr val="tx1">
                    <a:lumMod val="65000"/>
                    <a:lumOff val="35000"/>
                  </a:schemeClr>
                </a:solidFill>
                <a:latin typeface="+mn-ea"/>
                <a:cs typeface="+mn-ea"/>
              </a:rPr>
              <a:t>(1989)</a:t>
            </a:r>
            <a:r>
              <a:rPr lang="zh-CN" altLang="en-US" sz="1600" dirty="0">
                <a:solidFill>
                  <a:schemeClr val="tx1">
                    <a:lumMod val="65000"/>
                    <a:lumOff val="35000"/>
                  </a:schemeClr>
                </a:solidFill>
                <a:latin typeface="+mn-ea"/>
                <a:cs typeface="+mn-ea"/>
              </a:rPr>
              <a:t>：</a:t>
            </a:r>
            <a:r>
              <a:rPr lang="zh-CN" altLang="zh-CN" sz="1600" dirty="0">
                <a:solidFill>
                  <a:schemeClr val="tx1">
                    <a:lumMod val="65000"/>
                    <a:lumOff val="35000"/>
                  </a:schemeClr>
                </a:solidFill>
                <a:latin typeface="+mn-ea"/>
                <a:cs typeface="+mn-ea"/>
              </a:rPr>
              <a:t>投资者</a:t>
            </a:r>
            <a:r>
              <a:rPr lang="zh-CN" altLang="zh-CN" sz="1600" b="1" dirty="0">
                <a:solidFill>
                  <a:schemeClr val="tx1">
                    <a:lumMod val="65000"/>
                    <a:lumOff val="35000"/>
                  </a:schemeClr>
                </a:solidFill>
                <a:latin typeface="+mn-ea"/>
                <a:cs typeface="+mn-ea"/>
              </a:rPr>
              <a:t>交易模式的季节性</a:t>
            </a:r>
            <a:r>
              <a:rPr lang="zh-CN" altLang="en-US" sz="1600" b="1" dirty="0">
                <a:solidFill>
                  <a:schemeClr val="tx1">
                    <a:lumMod val="65000"/>
                    <a:lumOff val="35000"/>
                  </a:schemeClr>
                </a:solidFill>
                <a:latin typeface="+mn-ea"/>
                <a:cs typeface="+mn-ea"/>
              </a:rPr>
              <a:t>，</a:t>
            </a:r>
            <a:r>
              <a:rPr lang="zh-CN" altLang="zh-CN" sz="1600" dirty="0">
                <a:solidFill>
                  <a:schemeClr val="tx1">
                    <a:lumMod val="65000"/>
                    <a:lumOff val="35000"/>
                  </a:schemeClr>
                </a:solidFill>
                <a:latin typeface="+mn-ea"/>
                <a:cs typeface="+mn-ea"/>
              </a:rPr>
              <a:t>即市场的微观结构会解释一些季节性现象，即价格在某些</a:t>
            </a:r>
            <a:r>
              <a:rPr lang="zh-CN" altLang="zh-CN" sz="1600" b="1" dirty="0">
                <a:solidFill>
                  <a:schemeClr val="tx1">
                    <a:lumMod val="65000"/>
                    <a:lumOff val="35000"/>
                  </a:schemeClr>
                </a:solidFill>
                <a:latin typeface="+mn-ea"/>
                <a:cs typeface="+mn-ea"/>
              </a:rPr>
              <a:t>季节性中波动的特点可能并非由于有害因素导致，而是由于投资者的交易行为模式所引起</a:t>
            </a:r>
            <a:r>
              <a:rPr lang="zh-CN" altLang="zh-CN" sz="1400" b="1" dirty="0">
                <a:solidFill>
                  <a:schemeClr val="tx1">
                    <a:lumMod val="65000"/>
                    <a:lumOff val="35000"/>
                  </a:schemeClr>
                </a:solidFill>
                <a:latin typeface="+mn-ea"/>
                <a:cs typeface="+mn-ea"/>
              </a:rPr>
              <a:t>。</a:t>
            </a:r>
            <a:endParaRPr lang="zh-CN" altLang="zh-CN" sz="1400" b="1" dirty="0">
              <a:solidFill>
                <a:schemeClr val="tx1">
                  <a:lumMod val="65000"/>
                  <a:lumOff val="35000"/>
                </a:schemeClr>
              </a:solidFill>
              <a:latin typeface="+mn-ea"/>
              <a:cs typeface="+mn-ea"/>
            </a:endParaRPr>
          </a:p>
        </p:txBody>
      </p:sp>
      <p:sp>
        <p:nvSpPr>
          <p:cNvPr id="15" name="文本框 14"/>
          <p:cNvSpPr txBox="1"/>
          <p:nvPr/>
        </p:nvSpPr>
        <p:spPr>
          <a:xfrm>
            <a:off x="7014700" y="4069503"/>
            <a:ext cx="4868870" cy="2031325"/>
          </a:xfrm>
          <a:prstGeom prst="rect">
            <a:avLst/>
          </a:prstGeom>
          <a:noFill/>
        </p:spPr>
        <p:txBody>
          <a:bodyPr wrap="square">
            <a:spAutoFit/>
          </a:bodyPr>
          <a:lstStyle/>
          <a:p>
            <a:pPr algn="just"/>
            <a:r>
              <a:rPr lang="zh-CN" altLang="zh-CN" dirty="0">
                <a:solidFill>
                  <a:schemeClr val="tx1">
                    <a:lumMod val="65000"/>
                    <a:lumOff val="35000"/>
                  </a:schemeClr>
                </a:solidFill>
                <a:latin typeface="+mn-ea"/>
                <a:cs typeface="+mn-ea"/>
              </a:rPr>
              <a:t>小股的回报，以及</a:t>
            </a:r>
            <a:r>
              <a:rPr lang="zh-CN" altLang="en-US" dirty="0">
                <a:solidFill>
                  <a:schemeClr val="tx1">
                    <a:lumMod val="65000"/>
                    <a:lumOff val="35000"/>
                  </a:schemeClr>
                </a:solidFill>
                <a:latin typeface="+mn-ea"/>
                <a:cs typeface="+mn-ea"/>
              </a:rPr>
              <a:t>一月效应</a:t>
            </a:r>
            <a:r>
              <a:rPr lang="zh-CN" altLang="zh-CN" dirty="0">
                <a:solidFill>
                  <a:schemeClr val="tx1">
                    <a:lumMod val="65000"/>
                    <a:lumOff val="35000"/>
                  </a:schemeClr>
                </a:solidFill>
                <a:latin typeface="+mn-ea"/>
                <a:cs typeface="+mn-ea"/>
              </a:rPr>
              <a:t>的存在，对</a:t>
            </a:r>
            <a:r>
              <a:rPr lang="zh-CN" altLang="zh-CN" b="1" dirty="0">
                <a:solidFill>
                  <a:schemeClr val="tx1">
                    <a:lumMod val="65000"/>
                    <a:lumOff val="35000"/>
                  </a:schemeClr>
                </a:solidFill>
                <a:latin typeface="+mn-ea"/>
                <a:cs typeface="+mn-ea"/>
              </a:rPr>
              <a:t>小股投资组合定义方式的微小变化</a:t>
            </a:r>
            <a:r>
              <a:rPr lang="zh-CN" altLang="zh-CN" dirty="0">
                <a:solidFill>
                  <a:schemeClr val="tx1">
                    <a:lumMod val="65000"/>
                    <a:lumOff val="35000"/>
                  </a:schemeClr>
                </a:solidFill>
                <a:latin typeface="+mn-ea"/>
                <a:cs typeface="+mn-ea"/>
              </a:rPr>
              <a:t>很敏感。这表明，在我们更多地了解小盘股的定价</a:t>
            </a:r>
            <a:r>
              <a:rPr lang="en-US" altLang="zh-CN" dirty="0">
                <a:solidFill>
                  <a:schemeClr val="tx1">
                    <a:lumMod val="65000"/>
                    <a:lumOff val="35000"/>
                  </a:schemeClr>
                </a:solidFill>
                <a:latin typeface="+mn-ea"/>
                <a:cs typeface="+mn-ea"/>
              </a:rPr>
              <a:t>(</a:t>
            </a:r>
            <a:r>
              <a:rPr lang="zh-CN" altLang="zh-CN" dirty="0">
                <a:solidFill>
                  <a:schemeClr val="tx1">
                    <a:lumMod val="65000"/>
                    <a:lumOff val="35000"/>
                  </a:schemeClr>
                </a:solidFill>
                <a:latin typeface="+mn-ea"/>
                <a:cs typeface="+mn-ea"/>
              </a:rPr>
              <a:t>和经济基本面</a:t>
            </a:r>
            <a:r>
              <a:rPr lang="en-US" altLang="zh-CN" dirty="0">
                <a:solidFill>
                  <a:schemeClr val="tx1">
                    <a:lumMod val="65000"/>
                    <a:lumOff val="35000"/>
                  </a:schemeClr>
                </a:solidFill>
                <a:latin typeface="+mn-ea"/>
                <a:cs typeface="+mn-ea"/>
              </a:rPr>
              <a:t>)</a:t>
            </a:r>
            <a:r>
              <a:rPr lang="zh-CN" altLang="zh-CN" dirty="0">
                <a:solidFill>
                  <a:schemeClr val="tx1">
                    <a:lumMod val="65000"/>
                    <a:lumOff val="35000"/>
                  </a:schemeClr>
                </a:solidFill>
                <a:latin typeface="+mn-ea"/>
                <a:cs typeface="+mn-ea"/>
              </a:rPr>
              <a:t>之前，对小盘股发挥重要作用的许多异常现象</a:t>
            </a:r>
            <a:r>
              <a:rPr lang="en-US" altLang="zh-CN" dirty="0">
                <a:solidFill>
                  <a:schemeClr val="tx1">
                    <a:lumMod val="65000"/>
                    <a:lumOff val="35000"/>
                  </a:schemeClr>
                </a:solidFill>
                <a:latin typeface="+mn-ea"/>
                <a:cs typeface="+mn-ea"/>
              </a:rPr>
              <a:t>(</a:t>
            </a:r>
            <a:r>
              <a:rPr lang="zh-CN" altLang="zh-CN" dirty="0">
                <a:solidFill>
                  <a:schemeClr val="tx1">
                    <a:lumMod val="65000"/>
                    <a:lumOff val="35000"/>
                  </a:schemeClr>
                </a:solidFill>
                <a:latin typeface="+mn-ea"/>
                <a:cs typeface="+mn-ea"/>
              </a:rPr>
              <a:t>过度反应</a:t>
            </a:r>
            <a:r>
              <a:rPr lang="en-US" altLang="zh-CN" dirty="0">
                <a:solidFill>
                  <a:schemeClr val="tx1">
                    <a:lumMod val="65000"/>
                    <a:lumOff val="35000"/>
                  </a:schemeClr>
                </a:solidFill>
                <a:latin typeface="+mn-ea"/>
                <a:cs typeface="+mn-ea"/>
              </a:rPr>
              <a:t> </a:t>
            </a:r>
            <a:r>
              <a:rPr lang="zh-CN" altLang="zh-CN" dirty="0">
                <a:solidFill>
                  <a:schemeClr val="tx1">
                    <a:lumMod val="65000"/>
                    <a:lumOff val="35000"/>
                  </a:schemeClr>
                </a:solidFill>
                <a:latin typeface="+mn-ea"/>
                <a:cs typeface="+mn-ea"/>
              </a:rPr>
              <a:t>，规模效应，价值线之谜，盈余公告异常</a:t>
            </a:r>
            <a:r>
              <a:rPr lang="en-US" altLang="zh-CN" dirty="0">
                <a:solidFill>
                  <a:schemeClr val="tx1">
                    <a:lumMod val="65000"/>
                    <a:lumOff val="35000"/>
                  </a:schemeClr>
                </a:solidFill>
                <a:latin typeface="+mn-ea"/>
                <a:cs typeface="+mn-ea"/>
              </a:rPr>
              <a:t>)</a:t>
            </a:r>
            <a:r>
              <a:rPr lang="zh-CN" altLang="zh-CN" dirty="0">
                <a:solidFill>
                  <a:schemeClr val="tx1">
                    <a:lumMod val="65000"/>
                    <a:lumOff val="35000"/>
                  </a:schemeClr>
                </a:solidFill>
                <a:latin typeface="+mn-ea"/>
                <a:cs typeface="+mn-ea"/>
              </a:rPr>
              <a:t>的推论应该谨慎。</a:t>
            </a:r>
            <a:endParaRPr lang="zh-CN" altLang="zh-CN" dirty="0">
              <a:solidFill>
                <a:schemeClr val="tx1">
                  <a:lumMod val="65000"/>
                  <a:lumOff val="35000"/>
                </a:schemeClr>
              </a:solidFill>
              <a:latin typeface="+mn-ea"/>
              <a:cs typeface="+mn-ea"/>
            </a:endParaRPr>
          </a:p>
          <a:p>
            <a:r>
              <a:rPr lang="en-US" altLang="zh-CN" sz="1800" kern="100" dirty="0">
                <a:effectLst/>
                <a:latin typeface="等线" panose="02010600030101010101" charset="-122"/>
                <a:ea typeface="等线" panose="02010600030101010101" charset="-122"/>
                <a:cs typeface="Times New Roman" panose="02020603050405020304" pitchFamily="18" charset="0"/>
              </a:rPr>
              <a:t> </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sp>
        <p:nvSpPr>
          <p:cNvPr id="16" name="矩形: 圆角 16"/>
          <p:cNvSpPr/>
          <p:nvPr>
            <p:custDataLst>
              <p:tags r:id="rId4"/>
            </p:custDataLst>
          </p:nvPr>
        </p:nvSpPr>
        <p:spPr>
          <a:xfrm>
            <a:off x="6880121" y="3888193"/>
            <a:ext cx="5112216" cy="1935486"/>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83584" y="-241003"/>
            <a:ext cx="7357162" cy="7340006"/>
            <a:chOff x="2105799" y="20055838"/>
            <a:chExt cx="6748090" cy="6732363"/>
          </a:xfrm>
          <a:solidFill>
            <a:schemeClr val="accent1">
              <a:alpha val="10000"/>
            </a:schemeClr>
          </a:solidFill>
        </p:grpSpPr>
        <p:sp>
          <p:nvSpPr>
            <p:cNvPr id="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0" name="文本框 29"/>
          <p:cNvSpPr txBox="1"/>
          <p:nvPr/>
        </p:nvSpPr>
        <p:spPr>
          <a:xfrm>
            <a:off x="5405100" y="1936989"/>
            <a:ext cx="2449045"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04</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文本框 30"/>
          <p:cNvSpPr txBox="1"/>
          <p:nvPr/>
        </p:nvSpPr>
        <p:spPr>
          <a:xfrm>
            <a:off x="5374873" y="2958288"/>
            <a:ext cx="6884123" cy="92333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横截面收益可预测性</a:t>
            </a:r>
            <a:endPar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矩形 31"/>
          <p:cNvSpPr/>
          <p:nvPr/>
        </p:nvSpPr>
        <p:spPr>
          <a:xfrm>
            <a:off x="5493282" y="2776357"/>
            <a:ext cx="665278" cy="45720"/>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矩形 32"/>
          <p:cNvSpPr/>
          <p:nvPr/>
        </p:nvSpPr>
        <p:spPr>
          <a:xfrm>
            <a:off x="5374874" y="3907341"/>
            <a:ext cx="6817126" cy="523220"/>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Cross-Sectional Return Predictability</a:t>
            </a:r>
            <a:endParaRPr kumimoji="0" lang="zh-CN" altLang="en-US"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文本框 26"/>
          <p:cNvSpPr txBox="1"/>
          <p:nvPr>
            <p:custDataLst>
              <p:tags r:id="rId1"/>
            </p:custDataLst>
          </p:nvPr>
        </p:nvSpPr>
        <p:spPr>
          <a:xfrm>
            <a:off x="5027930" y="4909820"/>
            <a:ext cx="5872480" cy="398780"/>
          </a:xfrm>
          <a:prstGeom prst="rect">
            <a:avLst/>
          </a:prstGeom>
          <a:noFill/>
        </p:spPr>
        <p:txBody>
          <a:bodyPr wrap="square" rtlCol="0">
            <a:spAutoFit/>
          </a:bodyPr>
          <a:p>
            <a:pPr algn="ct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汇报人：张天一</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3908272" y="1821098"/>
            <a:ext cx="45719" cy="2164715"/>
            <a:chOff x="3571794" y="1767917"/>
            <a:chExt cx="0" cy="3198976"/>
          </a:xfrm>
        </p:grpSpPr>
        <p:cxnSp>
          <p:nvCxnSpPr>
            <p:cNvPr id="38" name="直接连接符 37"/>
            <p:cNvCxnSpPr/>
            <p:nvPr/>
          </p:nvCxnSpPr>
          <p:spPr>
            <a:xfrm flipV="1">
              <a:off x="3571794" y="1767917"/>
              <a:ext cx="0" cy="1599488"/>
            </a:xfrm>
            <a:prstGeom prst="line">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3571794" y="3367405"/>
              <a:ext cx="0" cy="1599488"/>
            </a:xfrm>
            <a:prstGeom prst="line">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cxnSp>
      </p:grpSp>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6" name="标题 15"/>
          <p:cNvSpPr>
            <a:spLocks noGrp="1"/>
          </p:cNvSpPr>
          <p:nvPr>
            <p:ph type="title"/>
          </p:nvPr>
        </p:nvSpPr>
        <p:spPr/>
        <p:txBody>
          <a:bodyPr>
            <a:normAutofit/>
          </a:bodyPr>
          <a:lstStyle/>
          <a:p>
            <a:r>
              <a:rPr lang="en-US" altLang="zh-CN" dirty="0">
                <a:sym typeface="Arial" panose="020B0604020202020204" pitchFamily="34" charset="0"/>
              </a:rPr>
              <a:t>4 </a:t>
            </a:r>
            <a:r>
              <a:rPr lang="zh-CN" altLang="en-US" dirty="0">
                <a:sym typeface="Arial" panose="020B0604020202020204" pitchFamily="34" charset="0"/>
              </a:rPr>
              <a:t>横截面收益可预测性</a:t>
            </a:r>
            <a:endParaRPr lang="zh-CN" altLang="en-US" dirty="0">
              <a:sym typeface="Arial" panose="020B0604020202020204" pitchFamily="34" charset="0"/>
            </a:endParaRPr>
          </a:p>
        </p:txBody>
      </p:sp>
      <p:sp>
        <p:nvSpPr>
          <p:cNvPr id="12" name="文本占位符 11"/>
          <p:cNvSpPr>
            <a:spLocks noGrp="1"/>
          </p:cNvSpPr>
          <p:nvPr>
            <p:ph type="body" sz="quarter" idx="10"/>
          </p:nvPr>
        </p:nvSpPr>
        <p:spPr/>
        <p:txBody>
          <a:bodyPr/>
          <a:lstStyle/>
          <a:p>
            <a:r>
              <a:rPr lang="zh-CN" altLang="en-US" dirty="0"/>
              <a:t>本节主要探讨 </a:t>
            </a:r>
            <a:r>
              <a:rPr lang="en-US" altLang="zh-CN" dirty="0"/>
              <a:t>1970 </a:t>
            </a:r>
            <a:r>
              <a:rPr lang="zh-CN" altLang="en-US" dirty="0"/>
              <a:t>年后关于资产定价模型的实证研究</a:t>
            </a:r>
            <a:endParaRPr lang="zh-CN" altLang="en-US" dirty="0"/>
          </a:p>
        </p:txBody>
      </p:sp>
      <p:cxnSp>
        <p:nvCxnSpPr>
          <p:cNvPr id="3" name="直接连接符 2"/>
          <p:cNvCxnSpPr>
            <a:endCxn id="54" idx="3"/>
          </p:cNvCxnSpPr>
          <p:nvPr/>
        </p:nvCxnSpPr>
        <p:spPr>
          <a:xfrm flipV="1">
            <a:off x="1478280" y="3985813"/>
            <a:ext cx="9478847" cy="1404"/>
          </a:xfrm>
          <a:prstGeom prst="line">
            <a:avLst/>
          </a:prstGeom>
          <a:ln w="38100">
            <a:gradFill flip="none" rotWithShape="1">
              <a:gsLst>
                <a:gs pos="82000">
                  <a:srgbClr val="9A0001"/>
                </a:gs>
                <a:gs pos="21000">
                  <a:srgbClr val="9A0001"/>
                </a:gs>
                <a:gs pos="0">
                  <a:schemeClr val="accent1">
                    <a:alpha val="0"/>
                  </a:schemeClr>
                </a:gs>
                <a:gs pos="52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椭圆 3"/>
          <p:cNvSpPr/>
          <p:nvPr/>
        </p:nvSpPr>
        <p:spPr>
          <a:xfrm rot="5400000">
            <a:off x="6482871" y="3903898"/>
            <a:ext cx="163830" cy="163830"/>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椭圆 32"/>
          <p:cNvSpPr/>
          <p:nvPr/>
        </p:nvSpPr>
        <p:spPr>
          <a:xfrm rot="5400000">
            <a:off x="3849217" y="3903898"/>
            <a:ext cx="163830" cy="163830"/>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椭圆 36"/>
          <p:cNvSpPr/>
          <p:nvPr/>
        </p:nvSpPr>
        <p:spPr>
          <a:xfrm rot="5400000">
            <a:off x="9656063" y="3876773"/>
            <a:ext cx="163830" cy="163830"/>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文本框 50"/>
          <p:cNvSpPr txBox="1"/>
          <p:nvPr/>
        </p:nvSpPr>
        <p:spPr>
          <a:xfrm>
            <a:off x="4334765" y="4267110"/>
            <a:ext cx="2311931" cy="369332"/>
          </a:xfrm>
          <a:prstGeom prst="rect">
            <a:avLst/>
          </a:prstGeom>
          <a:noFill/>
        </p:spPr>
        <p:txBody>
          <a:bodyPr wrap="square" rtlCol="0">
            <a:spAutoFit/>
          </a:bodyPr>
          <a:lstStyle/>
          <a:p>
            <a:r>
              <a:rPr lang="zh-CN" altLang="en-US"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多因子资产定价模型</a:t>
            </a:r>
            <a:endParaRPr lang="zh-CN" altLang="en-US" sz="14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55" name="直接连接符 54"/>
          <p:cNvCxnSpPr/>
          <p:nvPr/>
        </p:nvCxnSpPr>
        <p:spPr>
          <a:xfrm flipH="1" flipV="1">
            <a:off x="6555408" y="3903898"/>
            <a:ext cx="0" cy="2249836"/>
          </a:xfrm>
          <a:prstGeom prst="line">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cxnSp>
      <p:grpSp>
        <p:nvGrpSpPr>
          <p:cNvPr id="56" name="组合 55"/>
          <p:cNvGrpSpPr/>
          <p:nvPr/>
        </p:nvGrpSpPr>
        <p:grpSpPr>
          <a:xfrm>
            <a:off x="4558555" y="5814916"/>
            <a:ext cx="1438972" cy="461665"/>
            <a:chOff x="2318952" y="4702097"/>
            <a:chExt cx="1438972" cy="461665"/>
          </a:xfrm>
        </p:grpSpPr>
        <p:sp>
          <p:nvSpPr>
            <p:cNvPr id="57" name="time-left_121646"/>
            <p:cNvSpPr>
              <a:spLocks noChangeAspect="1"/>
            </p:cNvSpPr>
            <p:nvPr/>
          </p:nvSpPr>
          <p:spPr bwMode="auto">
            <a:xfrm>
              <a:off x="2318952" y="4776619"/>
              <a:ext cx="157547" cy="157327"/>
            </a:xfrm>
            <a:custGeom>
              <a:avLst/>
              <a:gdLst>
                <a:gd name="connsiteX0" fmla="*/ 283446 w 606933"/>
                <a:gd name="connsiteY0" fmla="*/ 100626 h 606087"/>
                <a:gd name="connsiteX1" fmla="*/ 323472 w 606933"/>
                <a:gd name="connsiteY1" fmla="*/ 100626 h 606087"/>
                <a:gd name="connsiteX2" fmla="*/ 323472 w 606933"/>
                <a:gd name="connsiteY2" fmla="*/ 323048 h 606087"/>
                <a:gd name="connsiteX3" fmla="*/ 100626 w 606933"/>
                <a:gd name="connsiteY3" fmla="*/ 322649 h 606087"/>
                <a:gd name="connsiteX4" fmla="*/ 100726 w 606933"/>
                <a:gd name="connsiteY4" fmla="*/ 282699 h 606087"/>
                <a:gd name="connsiteX5" fmla="*/ 283446 w 606933"/>
                <a:gd name="connsiteY5" fmla="*/ 282998 h 606087"/>
                <a:gd name="connsiteX6" fmla="*/ 303416 w 606933"/>
                <a:gd name="connsiteY6" fmla="*/ 0 h 606087"/>
                <a:gd name="connsiteX7" fmla="*/ 326125 w 606933"/>
                <a:gd name="connsiteY7" fmla="*/ 799 h 606087"/>
                <a:gd name="connsiteX8" fmla="*/ 323224 w 606933"/>
                <a:gd name="connsiteY8" fmla="*/ 40659 h 606087"/>
                <a:gd name="connsiteX9" fmla="*/ 303416 w 606933"/>
                <a:gd name="connsiteY9" fmla="*/ 39959 h 606087"/>
                <a:gd name="connsiteX10" fmla="*/ 40015 w 606933"/>
                <a:gd name="connsiteY10" fmla="*/ 302994 h 606087"/>
                <a:gd name="connsiteX11" fmla="*/ 303416 w 606933"/>
                <a:gd name="connsiteY11" fmla="*/ 566128 h 606087"/>
                <a:gd name="connsiteX12" fmla="*/ 566918 w 606933"/>
                <a:gd name="connsiteY12" fmla="*/ 302994 h 606087"/>
                <a:gd name="connsiteX13" fmla="*/ 431866 w 606933"/>
                <a:gd name="connsiteY13" fmla="*/ 73326 h 606087"/>
                <a:gd name="connsiteX14" fmla="*/ 431866 w 606933"/>
                <a:gd name="connsiteY14" fmla="*/ 174823 h 606087"/>
                <a:gd name="connsiteX15" fmla="*/ 391850 w 606933"/>
                <a:gd name="connsiteY15" fmla="*/ 174823 h 606087"/>
                <a:gd name="connsiteX16" fmla="*/ 391850 w 606933"/>
                <a:gd name="connsiteY16" fmla="*/ 21578 h 606087"/>
                <a:gd name="connsiteX17" fmla="*/ 545309 w 606933"/>
                <a:gd name="connsiteY17" fmla="*/ 21578 h 606087"/>
                <a:gd name="connsiteX18" fmla="*/ 545309 w 606933"/>
                <a:gd name="connsiteY18" fmla="*/ 61538 h 606087"/>
                <a:gd name="connsiteX19" fmla="*/ 486887 w 606933"/>
                <a:gd name="connsiteY19" fmla="*/ 61538 h 606087"/>
                <a:gd name="connsiteX20" fmla="*/ 554413 w 606933"/>
                <a:gd name="connsiteY20" fmla="*/ 132666 h 606087"/>
                <a:gd name="connsiteX21" fmla="*/ 606933 w 606933"/>
                <a:gd name="connsiteY21" fmla="*/ 302994 h 606087"/>
                <a:gd name="connsiteX22" fmla="*/ 517999 w 606933"/>
                <a:gd name="connsiteY22" fmla="*/ 517277 h 606087"/>
                <a:gd name="connsiteX23" fmla="*/ 303416 w 606933"/>
                <a:gd name="connsiteY23" fmla="*/ 606087 h 606087"/>
                <a:gd name="connsiteX24" fmla="*/ 88834 w 606933"/>
                <a:gd name="connsiteY24" fmla="*/ 517277 h 606087"/>
                <a:gd name="connsiteX25" fmla="*/ 0 w 606933"/>
                <a:gd name="connsiteY25" fmla="*/ 302994 h 606087"/>
                <a:gd name="connsiteX26" fmla="*/ 88834 w 606933"/>
                <a:gd name="connsiteY26" fmla="*/ 88710 h 606087"/>
                <a:gd name="connsiteX27" fmla="*/ 303416 w 606933"/>
                <a:gd name="connsiteY27" fmla="*/ 0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6933" h="606087">
                  <a:moveTo>
                    <a:pt x="283446" y="100626"/>
                  </a:moveTo>
                  <a:lnTo>
                    <a:pt x="323472" y="100626"/>
                  </a:lnTo>
                  <a:lnTo>
                    <a:pt x="323472" y="323048"/>
                  </a:lnTo>
                  <a:lnTo>
                    <a:pt x="100626" y="322649"/>
                  </a:lnTo>
                  <a:lnTo>
                    <a:pt x="100726" y="282699"/>
                  </a:lnTo>
                  <a:lnTo>
                    <a:pt x="283446" y="282998"/>
                  </a:lnTo>
                  <a:close/>
                  <a:moveTo>
                    <a:pt x="303416" y="0"/>
                  </a:moveTo>
                  <a:cubicBezTo>
                    <a:pt x="310919" y="0"/>
                    <a:pt x="318622" y="299"/>
                    <a:pt x="326125" y="799"/>
                  </a:cubicBezTo>
                  <a:lnTo>
                    <a:pt x="323224" y="40659"/>
                  </a:lnTo>
                  <a:cubicBezTo>
                    <a:pt x="316622" y="40159"/>
                    <a:pt x="309919" y="39959"/>
                    <a:pt x="303416" y="39959"/>
                  </a:cubicBezTo>
                  <a:cubicBezTo>
                    <a:pt x="158161" y="39959"/>
                    <a:pt x="40015" y="157941"/>
                    <a:pt x="40015" y="302994"/>
                  </a:cubicBezTo>
                  <a:cubicBezTo>
                    <a:pt x="40015" y="448047"/>
                    <a:pt x="158161" y="566128"/>
                    <a:pt x="303416" y="566128"/>
                  </a:cubicBezTo>
                  <a:cubicBezTo>
                    <a:pt x="448672" y="566128"/>
                    <a:pt x="566918" y="448047"/>
                    <a:pt x="566918" y="302994"/>
                  </a:cubicBezTo>
                  <a:cubicBezTo>
                    <a:pt x="566918" y="206591"/>
                    <a:pt x="514798" y="119380"/>
                    <a:pt x="431866" y="73326"/>
                  </a:cubicBezTo>
                  <a:lnTo>
                    <a:pt x="431866" y="174823"/>
                  </a:lnTo>
                  <a:lnTo>
                    <a:pt x="391850" y="174823"/>
                  </a:lnTo>
                  <a:lnTo>
                    <a:pt x="391850" y="21578"/>
                  </a:lnTo>
                  <a:lnTo>
                    <a:pt x="545309" y="21578"/>
                  </a:lnTo>
                  <a:lnTo>
                    <a:pt x="545309" y="61538"/>
                  </a:lnTo>
                  <a:lnTo>
                    <a:pt x="486887" y="61538"/>
                  </a:lnTo>
                  <a:cubicBezTo>
                    <a:pt x="512897" y="81318"/>
                    <a:pt x="535706" y="105294"/>
                    <a:pt x="554413" y="132666"/>
                  </a:cubicBezTo>
                  <a:cubicBezTo>
                    <a:pt x="588726" y="183015"/>
                    <a:pt x="606933" y="241956"/>
                    <a:pt x="606933" y="302994"/>
                  </a:cubicBezTo>
                  <a:cubicBezTo>
                    <a:pt x="606933" y="384012"/>
                    <a:pt x="575321" y="460035"/>
                    <a:pt x="517999" y="517277"/>
                  </a:cubicBezTo>
                  <a:cubicBezTo>
                    <a:pt x="460677" y="574519"/>
                    <a:pt x="384548" y="606087"/>
                    <a:pt x="303416" y="606087"/>
                  </a:cubicBezTo>
                  <a:cubicBezTo>
                    <a:pt x="222385" y="606087"/>
                    <a:pt x="146156" y="574519"/>
                    <a:pt x="88834" y="517277"/>
                  </a:cubicBezTo>
                  <a:cubicBezTo>
                    <a:pt x="31612" y="460035"/>
                    <a:pt x="0" y="384012"/>
                    <a:pt x="0" y="302994"/>
                  </a:cubicBezTo>
                  <a:cubicBezTo>
                    <a:pt x="0" y="222076"/>
                    <a:pt x="31612" y="145953"/>
                    <a:pt x="88834" y="88710"/>
                  </a:cubicBezTo>
                  <a:cubicBezTo>
                    <a:pt x="146156" y="31568"/>
                    <a:pt x="222385" y="0"/>
                    <a:pt x="303416" y="0"/>
                  </a:cubicBezTo>
                  <a:close/>
                </a:path>
              </a:pathLst>
            </a:custGeom>
            <a:solidFill>
              <a:schemeClr val="accent1"/>
            </a:solidFill>
            <a:ln>
              <a:noFill/>
            </a:ln>
          </p:spPr>
          <p:txBody>
            <a:bodyPr/>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文本框 57"/>
            <p:cNvSpPr txBox="1"/>
            <p:nvPr/>
          </p:nvSpPr>
          <p:spPr>
            <a:xfrm>
              <a:off x="2535936" y="4702097"/>
              <a:ext cx="1221988" cy="461665"/>
            </a:xfrm>
            <a:prstGeom prst="rect">
              <a:avLst/>
            </a:prstGeom>
            <a:noFill/>
          </p:spPr>
          <p:txBody>
            <a:bodyPr wrap="square" rtlCol="0">
              <a:spAutoFit/>
            </a:bodyPr>
            <a:lstStyle/>
            <a:p>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Merton</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1973</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1200" b="1" dirty="0">
                <a:latin typeface="Arial" panose="020B0604020202020204" pitchFamily="34" charset="0"/>
                <a:ea typeface="微软雅黑" panose="020B0503020204020204" pitchFamily="34" charset="-122"/>
                <a:cs typeface="+mn-ea"/>
                <a:sym typeface="Arial" panose="020B0604020202020204" pitchFamily="34" charset="0"/>
              </a:endParaRPr>
            </a:p>
            <a:p>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Ross</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1976</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1200" b="1" dirty="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59" name="文本框 58"/>
          <p:cNvSpPr txBox="1"/>
          <p:nvPr/>
        </p:nvSpPr>
        <p:spPr>
          <a:xfrm>
            <a:off x="1971486" y="1788770"/>
            <a:ext cx="1851113" cy="369332"/>
          </a:xfrm>
          <a:prstGeom prst="rect">
            <a:avLst/>
          </a:prstGeom>
          <a:noFill/>
        </p:spPr>
        <p:txBody>
          <a:bodyPr wrap="square" rtlCol="0">
            <a:spAutoFit/>
          </a:bodyPr>
          <a:lstStyle/>
          <a:p>
            <a:r>
              <a:rPr lang="zh-CN" altLang="en-US"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单因子</a:t>
            </a:r>
            <a:r>
              <a:rPr lang="en-US" altLang="zh-CN"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SLB</a:t>
            </a:r>
            <a:r>
              <a:rPr lang="zh-CN" altLang="en-US"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模型</a:t>
            </a:r>
            <a:endParaRPr lang="zh-CN" altLang="en-US" sz="14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文本框 59"/>
          <p:cNvSpPr txBox="1"/>
          <p:nvPr/>
        </p:nvSpPr>
        <p:spPr>
          <a:xfrm>
            <a:off x="1251758" y="2113641"/>
            <a:ext cx="2654957" cy="1346907"/>
          </a:xfrm>
          <a:prstGeom prst="rect">
            <a:avLst/>
          </a:prstGeom>
          <a:noFill/>
        </p:spPr>
        <p:txBody>
          <a:bodyPr wrap="square" rtlCol="0">
            <a:spAutoFit/>
          </a:bodyPr>
          <a:lstStyle/>
          <a:p>
            <a:pPr algn="just">
              <a:lnSpc>
                <a:spcPct val="150000"/>
              </a:lnSpc>
            </a:pPr>
            <a:r>
              <a:rPr lang="en-US" altLang="zh-CN" sz="1400" dirty="0">
                <a:solidFill>
                  <a:schemeClr val="tx1">
                    <a:lumMod val="85000"/>
                    <a:lumOff val="15000"/>
                  </a:schemeClr>
                </a:solidFill>
                <a:latin typeface="+mn-ea"/>
                <a:cs typeface="+mn-ea"/>
                <a:sym typeface="Arial" panose="020B0604020202020204" pitchFamily="34" charset="0"/>
              </a:rPr>
              <a:t>SLB</a:t>
            </a:r>
            <a:r>
              <a:rPr lang="zh-CN" altLang="en-US" sz="1400" dirty="0">
                <a:solidFill>
                  <a:schemeClr val="tx1">
                    <a:lumMod val="85000"/>
                    <a:lumOff val="15000"/>
                  </a:schemeClr>
                </a:solidFill>
                <a:latin typeface="+mn-ea"/>
                <a:cs typeface="+mn-ea"/>
                <a:sym typeface="Arial" panose="020B0604020202020204" pitchFamily="34" charset="0"/>
              </a:rPr>
              <a:t>模型达到了一个良好模型的预期效果。在反复否定该模型的过程中，我们对资产定价的理解得到了提升。</a:t>
            </a:r>
            <a:endParaRPr lang="zh-CN" altLang="en-US" sz="1400" dirty="0">
              <a:solidFill>
                <a:schemeClr val="tx1">
                  <a:lumMod val="85000"/>
                  <a:lumOff val="15000"/>
                </a:schemeClr>
              </a:solidFill>
              <a:latin typeface="+mn-ea"/>
              <a:cs typeface="+mn-ea"/>
              <a:sym typeface="Arial" panose="020B0604020202020204" pitchFamily="34" charset="0"/>
            </a:endParaRPr>
          </a:p>
        </p:txBody>
      </p:sp>
      <p:grpSp>
        <p:nvGrpSpPr>
          <p:cNvPr id="63" name="组合 62"/>
          <p:cNvGrpSpPr/>
          <p:nvPr/>
        </p:nvGrpSpPr>
        <p:grpSpPr>
          <a:xfrm>
            <a:off x="7344523" y="3388074"/>
            <a:ext cx="1720341" cy="646331"/>
            <a:chOff x="2318952" y="4702097"/>
            <a:chExt cx="1720341" cy="646331"/>
          </a:xfrm>
        </p:grpSpPr>
        <p:sp>
          <p:nvSpPr>
            <p:cNvPr id="64" name="time-left_121646"/>
            <p:cNvSpPr>
              <a:spLocks noChangeAspect="1"/>
            </p:cNvSpPr>
            <p:nvPr/>
          </p:nvSpPr>
          <p:spPr bwMode="auto">
            <a:xfrm>
              <a:off x="2318952" y="4776619"/>
              <a:ext cx="157547" cy="157327"/>
            </a:xfrm>
            <a:custGeom>
              <a:avLst/>
              <a:gdLst>
                <a:gd name="connsiteX0" fmla="*/ 283446 w 606933"/>
                <a:gd name="connsiteY0" fmla="*/ 100626 h 606087"/>
                <a:gd name="connsiteX1" fmla="*/ 323472 w 606933"/>
                <a:gd name="connsiteY1" fmla="*/ 100626 h 606087"/>
                <a:gd name="connsiteX2" fmla="*/ 323472 w 606933"/>
                <a:gd name="connsiteY2" fmla="*/ 323048 h 606087"/>
                <a:gd name="connsiteX3" fmla="*/ 100626 w 606933"/>
                <a:gd name="connsiteY3" fmla="*/ 322649 h 606087"/>
                <a:gd name="connsiteX4" fmla="*/ 100726 w 606933"/>
                <a:gd name="connsiteY4" fmla="*/ 282699 h 606087"/>
                <a:gd name="connsiteX5" fmla="*/ 283446 w 606933"/>
                <a:gd name="connsiteY5" fmla="*/ 282998 h 606087"/>
                <a:gd name="connsiteX6" fmla="*/ 303416 w 606933"/>
                <a:gd name="connsiteY6" fmla="*/ 0 h 606087"/>
                <a:gd name="connsiteX7" fmla="*/ 326125 w 606933"/>
                <a:gd name="connsiteY7" fmla="*/ 799 h 606087"/>
                <a:gd name="connsiteX8" fmla="*/ 323224 w 606933"/>
                <a:gd name="connsiteY8" fmla="*/ 40659 h 606087"/>
                <a:gd name="connsiteX9" fmla="*/ 303416 w 606933"/>
                <a:gd name="connsiteY9" fmla="*/ 39959 h 606087"/>
                <a:gd name="connsiteX10" fmla="*/ 40015 w 606933"/>
                <a:gd name="connsiteY10" fmla="*/ 302994 h 606087"/>
                <a:gd name="connsiteX11" fmla="*/ 303416 w 606933"/>
                <a:gd name="connsiteY11" fmla="*/ 566128 h 606087"/>
                <a:gd name="connsiteX12" fmla="*/ 566918 w 606933"/>
                <a:gd name="connsiteY12" fmla="*/ 302994 h 606087"/>
                <a:gd name="connsiteX13" fmla="*/ 431866 w 606933"/>
                <a:gd name="connsiteY13" fmla="*/ 73326 h 606087"/>
                <a:gd name="connsiteX14" fmla="*/ 431866 w 606933"/>
                <a:gd name="connsiteY14" fmla="*/ 174823 h 606087"/>
                <a:gd name="connsiteX15" fmla="*/ 391850 w 606933"/>
                <a:gd name="connsiteY15" fmla="*/ 174823 h 606087"/>
                <a:gd name="connsiteX16" fmla="*/ 391850 w 606933"/>
                <a:gd name="connsiteY16" fmla="*/ 21578 h 606087"/>
                <a:gd name="connsiteX17" fmla="*/ 545309 w 606933"/>
                <a:gd name="connsiteY17" fmla="*/ 21578 h 606087"/>
                <a:gd name="connsiteX18" fmla="*/ 545309 w 606933"/>
                <a:gd name="connsiteY18" fmla="*/ 61538 h 606087"/>
                <a:gd name="connsiteX19" fmla="*/ 486887 w 606933"/>
                <a:gd name="connsiteY19" fmla="*/ 61538 h 606087"/>
                <a:gd name="connsiteX20" fmla="*/ 554413 w 606933"/>
                <a:gd name="connsiteY20" fmla="*/ 132666 h 606087"/>
                <a:gd name="connsiteX21" fmla="*/ 606933 w 606933"/>
                <a:gd name="connsiteY21" fmla="*/ 302994 h 606087"/>
                <a:gd name="connsiteX22" fmla="*/ 517999 w 606933"/>
                <a:gd name="connsiteY22" fmla="*/ 517277 h 606087"/>
                <a:gd name="connsiteX23" fmla="*/ 303416 w 606933"/>
                <a:gd name="connsiteY23" fmla="*/ 606087 h 606087"/>
                <a:gd name="connsiteX24" fmla="*/ 88834 w 606933"/>
                <a:gd name="connsiteY24" fmla="*/ 517277 h 606087"/>
                <a:gd name="connsiteX25" fmla="*/ 0 w 606933"/>
                <a:gd name="connsiteY25" fmla="*/ 302994 h 606087"/>
                <a:gd name="connsiteX26" fmla="*/ 88834 w 606933"/>
                <a:gd name="connsiteY26" fmla="*/ 88710 h 606087"/>
                <a:gd name="connsiteX27" fmla="*/ 303416 w 606933"/>
                <a:gd name="connsiteY27" fmla="*/ 0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6933" h="606087">
                  <a:moveTo>
                    <a:pt x="283446" y="100626"/>
                  </a:moveTo>
                  <a:lnTo>
                    <a:pt x="323472" y="100626"/>
                  </a:lnTo>
                  <a:lnTo>
                    <a:pt x="323472" y="323048"/>
                  </a:lnTo>
                  <a:lnTo>
                    <a:pt x="100626" y="322649"/>
                  </a:lnTo>
                  <a:lnTo>
                    <a:pt x="100726" y="282699"/>
                  </a:lnTo>
                  <a:lnTo>
                    <a:pt x="283446" y="282998"/>
                  </a:lnTo>
                  <a:close/>
                  <a:moveTo>
                    <a:pt x="303416" y="0"/>
                  </a:moveTo>
                  <a:cubicBezTo>
                    <a:pt x="310919" y="0"/>
                    <a:pt x="318622" y="299"/>
                    <a:pt x="326125" y="799"/>
                  </a:cubicBezTo>
                  <a:lnTo>
                    <a:pt x="323224" y="40659"/>
                  </a:lnTo>
                  <a:cubicBezTo>
                    <a:pt x="316622" y="40159"/>
                    <a:pt x="309919" y="39959"/>
                    <a:pt x="303416" y="39959"/>
                  </a:cubicBezTo>
                  <a:cubicBezTo>
                    <a:pt x="158161" y="39959"/>
                    <a:pt x="40015" y="157941"/>
                    <a:pt x="40015" y="302994"/>
                  </a:cubicBezTo>
                  <a:cubicBezTo>
                    <a:pt x="40015" y="448047"/>
                    <a:pt x="158161" y="566128"/>
                    <a:pt x="303416" y="566128"/>
                  </a:cubicBezTo>
                  <a:cubicBezTo>
                    <a:pt x="448672" y="566128"/>
                    <a:pt x="566918" y="448047"/>
                    <a:pt x="566918" y="302994"/>
                  </a:cubicBezTo>
                  <a:cubicBezTo>
                    <a:pt x="566918" y="206591"/>
                    <a:pt x="514798" y="119380"/>
                    <a:pt x="431866" y="73326"/>
                  </a:cubicBezTo>
                  <a:lnTo>
                    <a:pt x="431866" y="174823"/>
                  </a:lnTo>
                  <a:lnTo>
                    <a:pt x="391850" y="174823"/>
                  </a:lnTo>
                  <a:lnTo>
                    <a:pt x="391850" y="21578"/>
                  </a:lnTo>
                  <a:lnTo>
                    <a:pt x="545309" y="21578"/>
                  </a:lnTo>
                  <a:lnTo>
                    <a:pt x="545309" y="61538"/>
                  </a:lnTo>
                  <a:lnTo>
                    <a:pt x="486887" y="61538"/>
                  </a:lnTo>
                  <a:cubicBezTo>
                    <a:pt x="512897" y="81318"/>
                    <a:pt x="535706" y="105294"/>
                    <a:pt x="554413" y="132666"/>
                  </a:cubicBezTo>
                  <a:cubicBezTo>
                    <a:pt x="588726" y="183015"/>
                    <a:pt x="606933" y="241956"/>
                    <a:pt x="606933" y="302994"/>
                  </a:cubicBezTo>
                  <a:cubicBezTo>
                    <a:pt x="606933" y="384012"/>
                    <a:pt x="575321" y="460035"/>
                    <a:pt x="517999" y="517277"/>
                  </a:cubicBezTo>
                  <a:cubicBezTo>
                    <a:pt x="460677" y="574519"/>
                    <a:pt x="384548" y="606087"/>
                    <a:pt x="303416" y="606087"/>
                  </a:cubicBezTo>
                  <a:cubicBezTo>
                    <a:pt x="222385" y="606087"/>
                    <a:pt x="146156" y="574519"/>
                    <a:pt x="88834" y="517277"/>
                  </a:cubicBezTo>
                  <a:cubicBezTo>
                    <a:pt x="31612" y="460035"/>
                    <a:pt x="0" y="384012"/>
                    <a:pt x="0" y="302994"/>
                  </a:cubicBezTo>
                  <a:cubicBezTo>
                    <a:pt x="0" y="222076"/>
                    <a:pt x="31612" y="145953"/>
                    <a:pt x="88834" y="88710"/>
                  </a:cubicBezTo>
                  <a:cubicBezTo>
                    <a:pt x="146156" y="31568"/>
                    <a:pt x="222385" y="0"/>
                    <a:pt x="303416" y="0"/>
                  </a:cubicBezTo>
                  <a:close/>
                </a:path>
              </a:pathLst>
            </a:custGeom>
            <a:solidFill>
              <a:schemeClr val="accent1"/>
            </a:solidFill>
            <a:ln>
              <a:noFill/>
            </a:ln>
          </p:spPr>
          <p:txBody>
            <a:bodyPr/>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文本框 64"/>
            <p:cNvSpPr txBox="1"/>
            <p:nvPr/>
          </p:nvSpPr>
          <p:spPr>
            <a:xfrm>
              <a:off x="2535936" y="4702097"/>
              <a:ext cx="1503357" cy="646331"/>
            </a:xfrm>
            <a:prstGeom prst="rect">
              <a:avLst/>
            </a:prstGeom>
            <a:noFill/>
          </p:spPr>
          <p:txBody>
            <a:bodyPr wrap="square" rtlCol="0">
              <a:spAutoFit/>
            </a:bodyPr>
            <a:lstStyle/>
            <a:p>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Rubinstein</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1976</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1200" b="1" dirty="0">
                <a:latin typeface="Arial" panose="020B0604020202020204" pitchFamily="34" charset="0"/>
                <a:ea typeface="微软雅黑" panose="020B0503020204020204" pitchFamily="34" charset="-122"/>
                <a:cs typeface="+mn-ea"/>
                <a:sym typeface="Arial" panose="020B0604020202020204" pitchFamily="34" charset="0"/>
              </a:endParaRPr>
            </a:p>
            <a:p>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Lucas</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1978</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1200" b="1" dirty="0">
                <a:latin typeface="Arial" panose="020B0604020202020204" pitchFamily="34" charset="0"/>
                <a:ea typeface="微软雅黑" panose="020B0503020204020204" pitchFamily="34" charset="-122"/>
                <a:cs typeface="+mn-ea"/>
                <a:sym typeface="Arial" panose="020B0604020202020204" pitchFamily="34" charset="0"/>
              </a:endParaRPr>
            </a:p>
            <a:p>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Breeden</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r>
                <a:rPr lang="en-US" altLang="zh-CN" sz="1200" b="1" dirty="0">
                  <a:latin typeface="Arial" panose="020B0604020202020204" pitchFamily="34" charset="0"/>
                  <a:ea typeface="微软雅黑" panose="020B0503020204020204" pitchFamily="34" charset="-122"/>
                  <a:cs typeface="+mn-ea"/>
                  <a:sym typeface="Arial" panose="020B0604020202020204" pitchFamily="34" charset="0"/>
                </a:rPr>
                <a:t>1979</a:t>
              </a:r>
              <a:r>
                <a:rPr lang="zh-CN" altLang="en-US" sz="1200" b="1" dirty="0">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1200" b="1" dirty="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6" name="文本框 65"/>
          <p:cNvSpPr txBox="1"/>
          <p:nvPr/>
        </p:nvSpPr>
        <p:spPr>
          <a:xfrm>
            <a:off x="6646696" y="1785169"/>
            <a:ext cx="3173195" cy="369332"/>
          </a:xfrm>
          <a:prstGeom prst="rect">
            <a:avLst/>
          </a:prstGeom>
          <a:noFill/>
        </p:spPr>
        <p:txBody>
          <a:bodyPr wrap="square" rtlCol="0">
            <a:spAutoFit/>
          </a:bodyPr>
          <a:lstStyle/>
          <a:p>
            <a:r>
              <a:rPr lang="zh-CN" altLang="en-US"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基于消费的跨期资产定价模型</a:t>
            </a:r>
            <a:endParaRPr lang="zh-CN" altLang="en-US" sz="14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69" name="直接连接符 68"/>
          <p:cNvCxnSpPr/>
          <p:nvPr/>
        </p:nvCxnSpPr>
        <p:spPr>
          <a:xfrm flipH="1" flipV="1">
            <a:off x="9719061" y="1821098"/>
            <a:ext cx="15162" cy="2164715"/>
          </a:xfrm>
          <a:prstGeom prst="line">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4" name="等腰三角形 53"/>
          <p:cNvSpPr/>
          <p:nvPr/>
        </p:nvSpPr>
        <p:spPr>
          <a:xfrm rot="5400000">
            <a:off x="10942087" y="3891814"/>
            <a:ext cx="218078" cy="18799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文本框 38"/>
          <p:cNvSpPr txBox="1"/>
          <p:nvPr/>
        </p:nvSpPr>
        <p:spPr>
          <a:xfrm>
            <a:off x="6564786" y="2113641"/>
            <a:ext cx="3154275" cy="1346907"/>
          </a:xfrm>
          <a:prstGeom prst="rect">
            <a:avLst/>
          </a:prstGeom>
          <a:noFill/>
        </p:spPr>
        <p:txBody>
          <a:bodyPr wrap="square" rtlCol="0">
            <a:spAutoFit/>
          </a:bodyPr>
          <a:lstStyle/>
          <a:p>
            <a:pPr algn="just">
              <a:lnSpc>
                <a:spcPct val="150000"/>
              </a:lnSpc>
            </a:pPr>
            <a:r>
              <a:rPr lang="zh-CN" altLang="en-US" sz="1400" dirty="0">
                <a:solidFill>
                  <a:schemeClr val="tx1">
                    <a:lumMod val="85000"/>
                    <a:lumOff val="15000"/>
                  </a:schemeClr>
                </a:solidFill>
                <a:latin typeface="+mn-ea"/>
                <a:cs typeface="+mn-ea"/>
                <a:sym typeface="Arial" panose="020B0604020202020204" pitchFamily="34" charset="0"/>
              </a:rPr>
              <a:t>模型优雅简洁使其具有强大的吸引力，为测试这一模型付出的努力取得了一些成果。但没有解决因否定 </a:t>
            </a:r>
            <a:r>
              <a:rPr lang="en-US" altLang="zh-CN" sz="1400" dirty="0">
                <a:solidFill>
                  <a:schemeClr val="tx1">
                    <a:lumMod val="85000"/>
                    <a:lumOff val="15000"/>
                  </a:schemeClr>
                </a:solidFill>
                <a:latin typeface="+mn-ea"/>
                <a:cs typeface="+mn-ea"/>
                <a:sym typeface="Arial" panose="020B0604020202020204" pitchFamily="34" charset="0"/>
              </a:rPr>
              <a:t>SLB </a:t>
            </a:r>
            <a:r>
              <a:rPr lang="zh-CN" altLang="en-US" sz="1400" dirty="0">
                <a:solidFill>
                  <a:schemeClr val="tx1">
                    <a:lumMod val="85000"/>
                    <a:lumOff val="15000"/>
                  </a:schemeClr>
                </a:solidFill>
                <a:latin typeface="+mn-ea"/>
                <a:cs typeface="+mn-ea"/>
                <a:sym typeface="Arial" panose="020B0604020202020204" pitchFamily="34" charset="0"/>
              </a:rPr>
              <a:t>模型而提出的挑战（如规模效应）</a:t>
            </a:r>
            <a:endParaRPr lang="zh-CN" altLang="en-US" sz="1400" dirty="0">
              <a:solidFill>
                <a:schemeClr val="tx1">
                  <a:lumMod val="85000"/>
                  <a:lumOff val="15000"/>
                </a:schemeClr>
              </a:solidFill>
              <a:latin typeface="+mn-ea"/>
              <a:cs typeface="+mn-ea"/>
              <a:sym typeface="Arial" panose="020B0604020202020204" pitchFamily="34" charset="0"/>
            </a:endParaRPr>
          </a:p>
        </p:txBody>
      </p:sp>
      <p:sp>
        <p:nvSpPr>
          <p:cNvPr id="42" name="文本框 41"/>
          <p:cNvSpPr txBox="1"/>
          <p:nvPr/>
        </p:nvSpPr>
        <p:spPr>
          <a:xfrm>
            <a:off x="3906715" y="4566483"/>
            <a:ext cx="2639316" cy="1346907"/>
          </a:xfrm>
          <a:prstGeom prst="rect">
            <a:avLst/>
          </a:prstGeom>
          <a:noFill/>
        </p:spPr>
        <p:txBody>
          <a:bodyPr wrap="square" rtlCol="0">
            <a:spAutoFit/>
          </a:bodyPr>
          <a:lstStyle/>
          <a:p>
            <a:pPr algn="just">
              <a:lnSpc>
                <a:spcPct val="150000"/>
              </a:lnSpc>
            </a:pPr>
            <a:r>
              <a:rPr lang="zh-CN" altLang="en-US" sz="1400" dirty="0">
                <a:solidFill>
                  <a:schemeClr val="tx1">
                    <a:lumMod val="85000"/>
                    <a:lumOff val="15000"/>
                  </a:schemeClr>
                </a:solidFill>
                <a:latin typeface="+mn-ea"/>
                <a:cs typeface="+mn-ea"/>
                <a:sym typeface="Arial" panose="020B0604020202020204" pitchFamily="34" charset="0"/>
              </a:rPr>
              <a:t>模型内容丰富，比其他模型更加灵活。根据现有证据，它们有望填补 </a:t>
            </a:r>
            <a:r>
              <a:rPr lang="en-US" altLang="zh-CN" sz="1400" dirty="0">
                <a:solidFill>
                  <a:schemeClr val="tx1">
                    <a:lumMod val="85000"/>
                    <a:lumOff val="15000"/>
                  </a:schemeClr>
                </a:solidFill>
                <a:latin typeface="+mn-ea"/>
                <a:cs typeface="+mn-ea"/>
                <a:sym typeface="Arial" panose="020B0604020202020204" pitchFamily="34" charset="0"/>
              </a:rPr>
              <a:t>SLB </a:t>
            </a:r>
            <a:r>
              <a:rPr lang="zh-CN" altLang="en-US" sz="1400" dirty="0">
                <a:solidFill>
                  <a:schemeClr val="tx1">
                    <a:lumMod val="85000"/>
                    <a:lumOff val="15000"/>
                  </a:schemeClr>
                </a:solidFill>
                <a:latin typeface="+mn-ea"/>
                <a:cs typeface="+mn-ea"/>
                <a:sym typeface="Arial" panose="020B0604020202020204" pitchFamily="34" charset="0"/>
              </a:rPr>
              <a:t>模型被否定后留下的空白。</a:t>
            </a:r>
            <a:endParaRPr lang="zh-CN" altLang="en-US" sz="1400" dirty="0">
              <a:solidFill>
                <a:schemeClr val="tx1">
                  <a:lumMod val="85000"/>
                  <a:lumOff val="15000"/>
                </a:schemeClr>
              </a:solidFill>
              <a:latin typeface="+mn-ea"/>
              <a:cs typeface="+mn-ea"/>
              <a:sym typeface="Arial" panose="020B0604020202020204" pitchFamily="3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4.1 Sharpe-Lintner-Black (SLB)</a:t>
            </a:r>
            <a:r>
              <a:rPr lang="zh-CN" altLang="en-US" dirty="0">
                <a:sym typeface="Arial" panose="020B0604020202020204" pitchFamily="34" charset="0"/>
              </a:rPr>
              <a:t>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4" name="文本占位符 2"/>
          <p:cNvSpPr txBox="1"/>
          <p:nvPr/>
        </p:nvSpPr>
        <p:spPr>
          <a:xfrm>
            <a:off x="442913" y="1425832"/>
            <a:ext cx="10150059" cy="105300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sym typeface="Arial" panose="020B0604020202020204" pitchFamily="34" charset="0"/>
              </a:rPr>
              <a:t>SLB</a:t>
            </a:r>
            <a:r>
              <a:rPr lang="zh-CN" altLang="en-US" sz="2400" b="1" dirty="0">
                <a:sym typeface="Arial" panose="020B0604020202020204" pitchFamily="34" charset="0"/>
              </a:rPr>
              <a:t>核心观点</a:t>
            </a:r>
            <a:r>
              <a:rPr lang="zh-CN" altLang="en-US" sz="2400" dirty="0">
                <a:sym typeface="Arial" panose="020B0604020202020204" pitchFamily="34" charset="0"/>
              </a:rPr>
              <a:t>：股票的期望收益与其所处市场的</a:t>
            </a:r>
            <a:r>
              <a:rPr lang="en-US" altLang="zh-CN" sz="2400" dirty="0">
                <a:sym typeface="Arial" panose="020B0604020202020204" pitchFamily="34" charset="0"/>
              </a:rPr>
              <a:t>β</a:t>
            </a:r>
            <a:r>
              <a:rPr lang="zh-CN" altLang="en-US" sz="2400" dirty="0">
                <a:sym typeface="Arial" panose="020B0604020202020204" pitchFamily="34" charset="0"/>
              </a:rPr>
              <a:t>是</a:t>
            </a:r>
            <a:r>
              <a:rPr lang="zh-CN" altLang="en-US" sz="2400" b="1" dirty="0">
                <a:sym typeface="Arial" panose="020B0604020202020204" pitchFamily="34" charset="0"/>
              </a:rPr>
              <a:t>线性正相关</a:t>
            </a:r>
            <a:r>
              <a:rPr lang="zh-CN" altLang="en-US" sz="2400" dirty="0">
                <a:sym typeface="Arial" panose="020B0604020202020204" pitchFamily="34" charset="0"/>
              </a:rPr>
              <a:t>的，</a:t>
            </a:r>
            <a:endParaRPr lang="en-US" altLang="zh-CN" sz="2400" dirty="0">
              <a:sym typeface="Arial" panose="020B0604020202020204" pitchFamily="34" charset="0"/>
            </a:endParaRPr>
          </a:p>
          <a:p>
            <a:pPr marL="0" indent="0">
              <a:buNone/>
            </a:pPr>
            <a:r>
              <a:rPr lang="en-US" altLang="zh-CN" sz="2400" dirty="0">
                <a:sym typeface="Arial" panose="020B0604020202020204" pitchFamily="34" charset="0"/>
              </a:rPr>
              <a:t>                      </a:t>
            </a:r>
            <a:r>
              <a:rPr lang="zh-CN" altLang="en-US" sz="2400" dirty="0">
                <a:sym typeface="Arial" panose="020B0604020202020204" pitchFamily="34" charset="0"/>
              </a:rPr>
              <a:t>且市场</a:t>
            </a:r>
            <a:r>
              <a:rPr lang="en-US" altLang="zh-CN" sz="2400" dirty="0">
                <a:sym typeface="Arial" panose="020B0604020202020204" pitchFamily="34" charset="0"/>
              </a:rPr>
              <a:t>β</a:t>
            </a:r>
            <a:r>
              <a:rPr lang="zh-CN" altLang="en-US" sz="2400" b="1" dirty="0">
                <a:sym typeface="Arial" panose="020B0604020202020204" pitchFamily="34" charset="0"/>
              </a:rPr>
              <a:t>足以解释</a:t>
            </a:r>
            <a:r>
              <a:rPr lang="zh-CN" altLang="en-US" sz="2400" dirty="0">
                <a:sym typeface="Arial" panose="020B0604020202020204" pitchFamily="34" charset="0"/>
              </a:rPr>
              <a:t>预期收益的不同。</a:t>
            </a:r>
            <a:endParaRPr lang="zh-CN" altLang="en-US" sz="2400" dirty="0">
              <a:sym typeface="Arial" panose="020B0604020202020204" pitchFamily="34" charset="0"/>
            </a:endParaRPr>
          </a:p>
        </p:txBody>
      </p:sp>
      <p:sp>
        <p:nvSpPr>
          <p:cNvPr id="6" name="文本框 5"/>
          <p:cNvSpPr txBox="1"/>
          <p:nvPr/>
        </p:nvSpPr>
        <p:spPr>
          <a:xfrm>
            <a:off x="442913" y="2701784"/>
            <a:ext cx="10825372" cy="3354765"/>
          </a:xfrm>
          <a:prstGeom prst="rect">
            <a:avLst/>
          </a:prstGeom>
          <a:noFill/>
        </p:spPr>
        <p:txBody>
          <a:bodyPr wrap="square" rtlCol="0">
            <a:spAutoFit/>
          </a:bodyPr>
          <a:lstStyle/>
          <a:p>
            <a:pPr algn="just"/>
            <a:r>
              <a:rPr lang="zh-CN" altLang="en-US" sz="2400" b="1" dirty="0">
                <a:latin typeface="+mn-ea"/>
                <a:sym typeface="Arial" panose="020B0604020202020204" pitchFamily="34" charset="0"/>
              </a:rPr>
              <a:t>早期成功：</a:t>
            </a:r>
            <a:endParaRPr lang="en-US" altLang="zh-CN" sz="2400" b="1" dirty="0">
              <a:latin typeface="+mn-ea"/>
              <a:sym typeface="Arial" panose="020B0604020202020204" pitchFamily="34" charset="0"/>
            </a:endParaRPr>
          </a:p>
          <a:p>
            <a:pPr algn="just"/>
            <a:r>
              <a:rPr lang="en-US" altLang="zh-CN" sz="2400" dirty="0">
                <a:latin typeface="+mn-ea"/>
                <a:sym typeface="Arial" panose="020B0604020202020204" pitchFamily="34" charset="0"/>
              </a:rPr>
              <a:t>SLB</a:t>
            </a:r>
            <a:r>
              <a:rPr lang="zh-CN" altLang="en-US" sz="2400" dirty="0">
                <a:latin typeface="+mn-ea"/>
                <a:sym typeface="Arial" panose="020B0604020202020204" pitchFamily="34" charset="0"/>
              </a:rPr>
              <a:t>模型最普遍的含义是，均衡定价意味着投资财富的市场组合在</a:t>
            </a:r>
            <a:r>
              <a:rPr lang="en-US" altLang="zh-CN" sz="2400" dirty="0">
                <a:latin typeface="+mn-ea"/>
                <a:sym typeface="Arial" panose="020B0604020202020204" pitchFamily="34" charset="0"/>
              </a:rPr>
              <a:t>Markowitz</a:t>
            </a:r>
            <a:r>
              <a:rPr lang="zh-CN" altLang="en-US" sz="2400" dirty="0">
                <a:latin typeface="+mn-ea"/>
                <a:sym typeface="Arial" panose="020B0604020202020204" pitchFamily="34" charset="0"/>
              </a:rPr>
              <a:t>的意义上是事前均值方差有效的。与假设一致，早期研究表明：</a:t>
            </a:r>
            <a:endParaRPr lang="en-US" altLang="zh-CN" sz="2400" dirty="0">
              <a:latin typeface="+mn-ea"/>
              <a:sym typeface="Arial" panose="020B0604020202020204" pitchFamily="34" charset="0"/>
            </a:endParaRPr>
          </a:p>
          <a:p>
            <a:pPr marL="342900" indent="-342900" algn="just">
              <a:buFont typeface="Arial" panose="020B0604020202020204" pitchFamily="34" charset="0"/>
              <a:buChar char="•"/>
            </a:pPr>
            <a:r>
              <a:rPr lang="zh-CN" altLang="en-US" sz="2400" dirty="0">
                <a:latin typeface="+mn-ea"/>
                <a:sym typeface="Arial" panose="020B0604020202020204" pitchFamily="34" charset="0"/>
              </a:rPr>
              <a:t>（</a:t>
            </a:r>
            <a:r>
              <a:rPr lang="en-US" altLang="zh-CN" sz="2400" dirty="0">
                <a:latin typeface="+mn-ea"/>
                <a:sym typeface="Arial" panose="020B0604020202020204" pitchFamily="34" charset="0"/>
              </a:rPr>
              <a:t>1</a:t>
            </a:r>
            <a:r>
              <a:rPr lang="zh-CN" altLang="en-US" sz="2400" dirty="0">
                <a:latin typeface="+mn-ea"/>
                <a:sym typeface="Arial" panose="020B0604020202020204" pitchFamily="34" charset="0"/>
              </a:rPr>
              <a:t>）预期收益与</a:t>
            </a:r>
            <a:r>
              <a:rPr lang="en-US" altLang="zh-CN" sz="2400" dirty="0">
                <a:latin typeface="+mn-ea"/>
                <a:sym typeface="Arial" panose="020B0604020202020204" pitchFamily="34" charset="0"/>
              </a:rPr>
              <a:t>β</a:t>
            </a:r>
            <a:r>
              <a:rPr lang="zh-CN" altLang="en-US" sz="2400" dirty="0">
                <a:latin typeface="+mn-ea"/>
                <a:sym typeface="Arial" panose="020B0604020202020204" pitchFamily="34" charset="0"/>
              </a:rPr>
              <a:t>是正线性函数关系</a:t>
            </a:r>
            <a:endParaRPr lang="en-US" altLang="zh-CN" sz="2400" dirty="0">
              <a:latin typeface="+mn-ea"/>
              <a:sym typeface="Arial" panose="020B0604020202020204" pitchFamily="34" charset="0"/>
            </a:endParaRPr>
          </a:p>
          <a:p>
            <a:pPr marL="342900" indent="-342900" algn="just">
              <a:buFont typeface="Arial" panose="020B0604020202020204" pitchFamily="34" charset="0"/>
              <a:buChar char="•"/>
            </a:pPr>
            <a:r>
              <a:rPr lang="zh-CN" altLang="en-US" sz="2400" dirty="0">
                <a:latin typeface="+mn-ea"/>
                <a:sym typeface="Arial" panose="020B0604020202020204" pitchFamily="34" charset="0"/>
              </a:rPr>
              <a:t>（</a:t>
            </a:r>
            <a:r>
              <a:rPr lang="en-US" altLang="zh-CN" sz="2400" dirty="0">
                <a:latin typeface="+mn-ea"/>
                <a:sym typeface="Arial" panose="020B0604020202020204" pitchFamily="34" charset="0"/>
              </a:rPr>
              <a:t>2</a:t>
            </a:r>
            <a:r>
              <a:rPr lang="zh-CN" altLang="en-US" sz="2400" dirty="0">
                <a:latin typeface="+mn-ea"/>
                <a:sym typeface="Arial" panose="020B0604020202020204" pitchFamily="34" charset="0"/>
              </a:rPr>
              <a:t>）</a:t>
            </a:r>
            <a:r>
              <a:rPr lang="en-US" altLang="zh-CN" sz="2400" dirty="0">
                <a:latin typeface="+mn-ea"/>
                <a:sym typeface="Arial" panose="020B0604020202020204" pitchFamily="34" charset="0"/>
              </a:rPr>
              <a:t>β</a:t>
            </a:r>
            <a:r>
              <a:rPr lang="zh-CN" altLang="en-US" sz="2400" dirty="0">
                <a:latin typeface="+mn-ea"/>
                <a:sym typeface="Arial" panose="020B0604020202020204" pitchFamily="34" charset="0"/>
              </a:rPr>
              <a:t>是解释预期收益的唯一风险测度</a:t>
            </a:r>
            <a:endParaRPr lang="en-US" altLang="zh-CN" sz="2400" dirty="0">
              <a:latin typeface="+mn-ea"/>
              <a:sym typeface="Arial" panose="020B0604020202020204" pitchFamily="34" charset="0"/>
            </a:endParaRPr>
          </a:p>
          <a:p>
            <a:pPr algn="just"/>
            <a:endParaRPr lang="en-US" altLang="zh-CN" sz="2400" dirty="0">
              <a:latin typeface="+mn-ea"/>
              <a:sym typeface="Arial" panose="020B0604020202020204" pitchFamily="34" charset="0"/>
            </a:endParaRPr>
          </a:p>
          <a:p>
            <a:pPr algn="just"/>
            <a:r>
              <a:rPr lang="zh-CN" altLang="en-US" sz="2400" dirty="0">
                <a:latin typeface="+mn-ea"/>
                <a:sym typeface="Arial" panose="020B0604020202020204" pitchFamily="34" charset="0"/>
              </a:rPr>
              <a:t>由于早期研究支持</a:t>
            </a:r>
            <a:r>
              <a:rPr lang="en-US" altLang="zh-CN" sz="2400" dirty="0">
                <a:latin typeface="+mn-ea"/>
                <a:sym typeface="Arial" panose="020B0604020202020204" pitchFamily="34" charset="0"/>
              </a:rPr>
              <a:t>SLB</a:t>
            </a:r>
            <a:r>
              <a:rPr lang="zh-CN" altLang="en-US" sz="2400" dirty="0">
                <a:latin typeface="+mn-ea"/>
                <a:sym typeface="Arial" panose="020B0604020202020204" pitchFamily="34" charset="0"/>
              </a:rPr>
              <a:t>模型，</a:t>
            </a:r>
            <a:r>
              <a:rPr lang="en-US" altLang="zh-CN" sz="2400" dirty="0">
                <a:latin typeface="+mn-ea"/>
                <a:sym typeface="Arial" panose="020B0604020202020204" pitchFamily="34" charset="0"/>
              </a:rPr>
              <a:t>SLB</a:t>
            </a:r>
            <a:r>
              <a:rPr lang="zh-CN" altLang="en-US" sz="2400" dirty="0">
                <a:latin typeface="+mn-ea"/>
                <a:sym typeface="Arial" panose="020B0604020202020204" pitchFamily="34" charset="0"/>
              </a:rPr>
              <a:t>在 </a:t>
            </a:r>
            <a:r>
              <a:rPr lang="en-US" altLang="zh-CN" sz="2400" dirty="0">
                <a:latin typeface="+mn-ea"/>
                <a:sym typeface="Arial" panose="020B0604020202020204" pitchFamily="34" charset="0"/>
              </a:rPr>
              <a:t>20 </a:t>
            </a:r>
            <a:r>
              <a:rPr lang="zh-CN" altLang="en-US" sz="2400" dirty="0">
                <a:latin typeface="+mn-ea"/>
                <a:sym typeface="Arial" panose="020B0604020202020204" pitchFamily="34" charset="0"/>
              </a:rPr>
              <a:t>世纪 </a:t>
            </a:r>
            <a:r>
              <a:rPr lang="en-US" altLang="zh-CN" sz="2400" dirty="0">
                <a:latin typeface="+mn-ea"/>
                <a:sym typeface="Arial" panose="020B0604020202020204" pitchFamily="34" charset="0"/>
              </a:rPr>
              <a:t>70 </a:t>
            </a:r>
            <a:r>
              <a:rPr lang="zh-CN" altLang="en-US" sz="2400" dirty="0">
                <a:latin typeface="+mn-ea"/>
                <a:sym typeface="Arial" panose="020B0604020202020204" pitchFamily="34" charset="0"/>
              </a:rPr>
              <a:t>年代出现了一段短暂的繁荣时期，当时市场效率和 </a:t>
            </a:r>
            <a:r>
              <a:rPr lang="en-US" altLang="zh-CN" sz="2400" dirty="0">
                <a:latin typeface="+mn-ea"/>
                <a:sym typeface="Arial" panose="020B0604020202020204" pitchFamily="34" charset="0"/>
              </a:rPr>
              <a:t>SLB </a:t>
            </a:r>
            <a:r>
              <a:rPr lang="zh-CN" altLang="en-US" sz="2400" dirty="0">
                <a:latin typeface="+mn-ea"/>
                <a:sym typeface="Arial" panose="020B0604020202020204" pitchFamily="34" charset="0"/>
              </a:rPr>
              <a:t>模型似乎充分描述了证券收益</a:t>
            </a:r>
            <a:endParaRPr lang="zh-CN" altLang="en-US" sz="2400" dirty="0">
              <a:latin typeface="+mn-ea"/>
              <a:sym typeface="Arial" panose="020B0604020202020204" pitchFamily="34" charset="0"/>
            </a:endParaRPr>
          </a:p>
          <a:p>
            <a:pPr algn="just"/>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4.1 Sharpe-Lintner-Black (SLB)</a:t>
            </a:r>
            <a:r>
              <a:rPr lang="zh-CN" altLang="en-US" dirty="0">
                <a:sym typeface="Arial" panose="020B0604020202020204" pitchFamily="34" charset="0"/>
              </a:rPr>
              <a:t>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316597"/>
            <a:ext cx="10825372" cy="2246769"/>
          </a:xfrm>
          <a:prstGeom prst="rect">
            <a:avLst/>
          </a:prstGeom>
          <a:noFill/>
        </p:spPr>
        <p:txBody>
          <a:bodyPr wrap="square" rtlCol="0">
            <a:spAutoFit/>
          </a:bodyPr>
          <a:lstStyle/>
          <a:p>
            <a:pPr algn="just"/>
            <a:r>
              <a:rPr lang="zh-CN" altLang="en-US" sz="2400" b="1" dirty="0">
                <a:latin typeface="+mn-ea"/>
                <a:sym typeface="Arial" panose="020B0604020202020204" pitchFamily="34" charset="0"/>
              </a:rPr>
              <a:t>异常</a:t>
            </a:r>
            <a:r>
              <a:rPr lang="zh-CN" altLang="en-US" sz="2000" b="1" dirty="0">
                <a:latin typeface="+mn-ea"/>
                <a:sym typeface="Arial" panose="020B0604020202020204" pitchFamily="34" charset="0"/>
              </a:rPr>
              <a:t>：</a:t>
            </a:r>
            <a:endParaRPr lang="zh-CN" altLang="en-US" sz="2000" b="1" dirty="0">
              <a:latin typeface="+mn-ea"/>
              <a:sym typeface="Arial" panose="020B0604020202020204" pitchFamily="34" charset="0"/>
            </a:endParaRPr>
          </a:p>
          <a:p>
            <a:pPr algn="just"/>
            <a:r>
              <a:rPr lang="zh-CN" altLang="en-US" sz="2000" dirty="0">
                <a:latin typeface="+mn-ea"/>
                <a:sym typeface="Arial" panose="020B0604020202020204" pitchFamily="34" charset="0"/>
              </a:rPr>
              <a:t>对</a:t>
            </a:r>
            <a:r>
              <a:rPr lang="en-US" altLang="zh-CN" sz="2000" dirty="0">
                <a:latin typeface="+mn-ea"/>
                <a:sym typeface="Arial" panose="020B0604020202020204" pitchFamily="34" charset="0"/>
              </a:rPr>
              <a:t>SLB</a:t>
            </a:r>
            <a:r>
              <a:rPr lang="zh-CN" altLang="en-US" sz="2000" dirty="0">
                <a:latin typeface="+mn-ea"/>
                <a:sym typeface="Arial" panose="020B0604020202020204" pitchFamily="34" charset="0"/>
              </a:rPr>
              <a:t>模型的实证攻击始于</a:t>
            </a:r>
            <a:r>
              <a:rPr lang="en-US" altLang="zh-CN" sz="2000" dirty="0">
                <a:latin typeface="+mn-ea"/>
                <a:sym typeface="Arial" panose="020B0604020202020204" pitchFamily="34" charset="0"/>
              </a:rPr>
              <a:t>20</a:t>
            </a:r>
            <a:r>
              <a:rPr lang="zh-CN" altLang="en-US" sz="2000" dirty="0">
                <a:latin typeface="+mn-ea"/>
                <a:sym typeface="Arial" panose="020B0604020202020204" pitchFamily="34" charset="0"/>
              </a:rPr>
              <a:t>世纪</a:t>
            </a:r>
            <a:r>
              <a:rPr lang="en-US" altLang="zh-CN" sz="2000" dirty="0">
                <a:latin typeface="+mn-ea"/>
                <a:sym typeface="Arial" panose="020B0604020202020204" pitchFamily="34" charset="0"/>
              </a:rPr>
              <a:t>70</a:t>
            </a:r>
            <a:r>
              <a:rPr lang="zh-CN" altLang="en-US" sz="2000" dirty="0">
                <a:latin typeface="+mn-ea"/>
                <a:sym typeface="Arial" panose="020B0604020202020204" pitchFamily="34" charset="0"/>
              </a:rPr>
              <a:t>年代末，这些研究否定</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足以描述预期回报的横截面：</a:t>
            </a:r>
            <a:endParaRPr lang="en-US" altLang="zh-CN" sz="2000" dirty="0">
              <a:latin typeface="+mn-ea"/>
              <a:sym typeface="Arial" panose="020B0604020202020204" pitchFamily="34" charset="0"/>
            </a:endParaRPr>
          </a:p>
          <a:p>
            <a:pPr marL="342900" indent="-342900" algn="just">
              <a:buFont typeface="Arial" panose="020B0604020202020204" pitchFamily="34" charset="0"/>
              <a:buChar char="•"/>
            </a:pPr>
            <a:r>
              <a:rPr lang="en-US" altLang="zh-CN" sz="2000" b="1" dirty="0">
                <a:latin typeface="+mn-ea"/>
                <a:sym typeface="Arial" panose="020B0604020202020204" pitchFamily="34" charset="0"/>
              </a:rPr>
              <a:t>E/P</a:t>
            </a:r>
            <a:r>
              <a:rPr lang="zh-CN" altLang="en-US" sz="2000" dirty="0">
                <a:latin typeface="+mn-ea"/>
                <a:sym typeface="Arial" panose="020B0604020202020204" pitchFamily="34" charset="0"/>
              </a:rPr>
              <a:t>：给定</a:t>
            </a:r>
            <a:r>
              <a:rPr lang="el-GR" altLang="zh-CN" sz="2000" dirty="0">
                <a:latin typeface="+mn-ea"/>
                <a:sym typeface="Arial" panose="020B0604020202020204" pitchFamily="34" charset="0"/>
              </a:rPr>
              <a:t>β</a:t>
            </a:r>
            <a:r>
              <a:rPr lang="zh-CN" altLang="el-GR" sz="2000" dirty="0">
                <a:latin typeface="+mn-ea"/>
                <a:sym typeface="Arial" panose="020B0604020202020204" pitchFamily="34" charset="0"/>
              </a:rPr>
              <a:t>，</a:t>
            </a:r>
            <a:r>
              <a:rPr lang="zh-CN" altLang="en-US" sz="2000" dirty="0">
                <a:latin typeface="+mn-ea"/>
                <a:sym typeface="Arial" panose="020B0604020202020204" pitchFamily="34" charset="0"/>
              </a:rPr>
              <a:t>期望回报与</a:t>
            </a:r>
            <a:r>
              <a:rPr lang="en-US" altLang="zh-CN" sz="2000" dirty="0">
                <a:latin typeface="+mn-ea"/>
                <a:sym typeface="Arial" panose="020B0604020202020204" pitchFamily="34" charset="0"/>
              </a:rPr>
              <a:t>E/P</a:t>
            </a:r>
            <a:r>
              <a:rPr lang="zh-CN" altLang="en-US" sz="2000" dirty="0">
                <a:latin typeface="+mn-ea"/>
                <a:sym typeface="Arial" panose="020B0604020202020204" pitchFamily="34" charset="0"/>
              </a:rPr>
              <a:t>正相关                                    </a:t>
            </a:r>
            <a:r>
              <a:rPr lang="en-US" altLang="zh-CN" sz="2000" dirty="0">
                <a:latin typeface="+mn-ea"/>
                <a:sym typeface="Arial" panose="020B0604020202020204" pitchFamily="34" charset="0"/>
              </a:rPr>
              <a:t>                       </a:t>
            </a:r>
            <a:r>
              <a:rPr lang="en-US" altLang="zh-CN" sz="1600" dirty="0">
                <a:latin typeface="+mn-ea"/>
                <a:sym typeface="Arial" panose="020B0604020202020204" pitchFamily="34" charset="0"/>
              </a:rPr>
              <a:t>Basu</a:t>
            </a:r>
            <a:r>
              <a:rPr lang="zh-CN" altLang="en-US" sz="1600" dirty="0">
                <a:latin typeface="+mn-ea"/>
                <a:sym typeface="Arial" panose="020B0604020202020204" pitchFamily="34" charset="0"/>
              </a:rPr>
              <a:t>（</a:t>
            </a:r>
            <a:r>
              <a:rPr lang="en-US" altLang="zh-CN" sz="1600" dirty="0">
                <a:latin typeface="+mn-ea"/>
                <a:sym typeface="Arial" panose="020B0604020202020204" pitchFamily="34" charset="0"/>
              </a:rPr>
              <a:t>1977</a:t>
            </a:r>
            <a:r>
              <a:rPr lang="zh-CN" altLang="en-US" sz="1600" dirty="0">
                <a:latin typeface="+mn-ea"/>
                <a:sym typeface="Arial" panose="020B0604020202020204" pitchFamily="34" charset="0"/>
              </a:rPr>
              <a:t>，</a:t>
            </a:r>
            <a:r>
              <a:rPr lang="en-US" altLang="zh-CN" sz="1600" dirty="0">
                <a:latin typeface="+mn-ea"/>
                <a:sym typeface="Arial" panose="020B0604020202020204" pitchFamily="34" charset="0"/>
              </a:rPr>
              <a:t>1983</a:t>
            </a:r>
            <a:r>
              <a:rPr lang="zh-CN" altLang="en-US" sz="1600" dirty="0">
                <a:latin typeface="+mn-ea"/>
                <a:sym typeface="Arial" panose="020B0604020202020204" pitchFamily="34" charset="0"/>
              </a:rPr>
              <a:t>）</a:t>
            </a:r>
            <a:endParaRPr lang="en-US" altLang="zh-CN" sz="1600" dirty="0">
              <a:latin typeface="+mn-ea"/>
              <a:sym typeface="Arial" panose="020B0604020202020204" pitchFamily="34" charset="0"/>
            </a:endParaRPr>
          </a:p>
          <a:p>
            <a:pPr marL="342900" indent="-342900" algn="just">
              <a:buFont typeface="Arial" panose="020B0604020202020204" pitchFamily="34" charset="0"/>
              <a:buChar char="•"/>
            </a:pPr>
            <a:r>
              <a:rPr lang="zh-CN" altLang="en-US" sz="2000" b="1" dirty="0">
                <a:latin typeface="+mn-ea"/>
                <a:sym typeface="Arial" panose="020B0604020202020204" pitchFamily="34" charset="0"/>
              </a:rPr>
              <a:t>股票的规模</a:t>
            </a:r>
            <a:r>
              <a:rPr lang="zh-CN" altLang="en-US" sz="2000" dirty="0">
                <a:latin typeface="+mn-ea"/>
                <a:sym typeface="Arial" panose="020B0604020202020204" pitchFamily="34" charset="0"/>
              </a:rPr>
              <a:t>：给定</a:t>
            </a:r>
            <a:r>
              <a:rPr lang="el-GR" altLang="zh-CN" sz="2000" dirty="0">
                <a:latin typeface="+mn-ea"/>
                <a:sym typeface="Arial" panose="020B0604020202020204" pitchFamily="34" charset="0"/>
              </a:rPr>
              <a:t>β</a:t>
            </a:r>
            <a:r>
              <a:rPr lang="zh-CN" altLang="el-GR" sz="2000" dirty="0">
                <a:latin typeface="+mn-ea"/>
                <a:sym typeface="Arial" panose="020B0604020202020204" pitchFamily="34" charset="0"/>
              </a:rPr>
              <a:t>，</a:t>
            </a:r>
            <a:r>
              <a:rPr lang="zh-CN" altLang="en-US" sz="2000" dirty="0">
                <a:latin typeface="+mn-ea"/>
                <a:sym typeface="Arial" panose="020B0604020202020204" pitchFamily="34" charset="0"/>
              </a:rPr>
              <a:t>小型股票期望收益高                                                          </a:t>
            </a:r>
            <a:r>
              <a:rPr lang="en-US" altLang="zh-CN" sz="2000" dirty="0">
                <a:latin typeface="+mn-ea"/>
                <a:sym typeface="Arial" panose="020B0604020202020204" pitchFamily="34" charset="0"/>
              </a:rPr>
              <a:t> </a:t>
            </a:r>
            <a:r>
              <a:rPr lang="en-US" altLang="zh-CN" sz="1600" dirty="0" err="1">
                <a:latin typeface="+mn-ea"/>
                <a:sym typeface="Arial" panose="020B0604020202020204" pitchFamily="34" charset="0"/>
              </a:rPr>
              <a:t>Banz</a:t>
            </a:r>
            <a:r>
              <a:rPr lang="zh-CN" altLang="en-US" sz="1600" dirty="0">
                <a:latin typeface="+mn-ea"/>
                <a:sym typeface="Arial" panose="020B0604020202020204" pitchFamily="34" charset="0"/>
              </a:rPr>
              <a:t>（</a:t>
            </a:r>
            <a:r>
              <a:rPr lang="en-US" altLang="zh-CN" sz="1600" dirty="0">
                <a:latin typeface="+mn-ea"/>
                <a:sym typeface="Arial" panose="020B0604020202020204" pitchFamily="34" charset="0"/>
              </a:rPr>
              <a:t>1981</a:t>
            </a:r>
            <a:r>
              <a:rPr lang="zh-CN" altLang="en-US" sz="1600" dirty="0">
                <a:latin typeface="+mn-ea"/>
                <a:sym typeface="Arial" panose="020B0604020202020204" pitchFamily="34" charset="0"/>
              </a:rPr>
              <a:t>）</a:t>
            </a:r>
            <a:endParaRPr lang="en-US" altLang="zh-CN" sz="1600" dirty="0">
              <a:latin typeface="+mn-ea"/>
              <a:sym typeface="Arial" panose="020B0604020202020204" pitchFamily="34" charset="0"/>
            </a:endParaRPr>
          </a:p>
          <a:p>
            <a:pPr marL="342900" indent="-342900" algn="just">
              <a:buFont typeface="Arial" panose="020B0604020202020204" pitchFamily="34" charset="0"/>
              <a:buChar char="•"/>
            </a:pPr>
            <a:r>
              <a:rPr lang="zh-CN" altLang="en-US" sz="2000" b="1" dirty="0">
                <a:latin typeface="+mn-ea"/>
                <a:sym typeface="Arial" panose="020B0604020202020204" pitchFamily="34" charset="0"/>
              </a:rPr>
              <a:t>杠杆：</a:t>
            </a:r>
            <a:r>
              <a:rPr lang="zh-CN" altLang="en-US" sz="2000" dirty="0">
                <a:latin typeface="+mn-ea"/>
                <a:sym typeface="Arial" panose="020B0604020202020204" pitchFamily="34" charset="0"/>
              </a:rPr>
              <a:t>期望收益同股票的期望收益正相关                                                        </a:t>
            </a:r>
            <a:r>
              <a:rPr lang="en-US" altLang="zh-CN" sz="2000" dirty="0">
                <a:latin typeface="+mn-ea"/>
                <a:sym typeface="Arial" panose="020B0604020202020204" pitchFamily="34" charset="0"/>
              </a:rPr>
              <a:t> </a:t>
            </a:r>
            <a:r>
              <a:rPr lang="en-US" altLang="zh-CN" sz="1600" dirty="0">
                <a:latin typeface="+mn-ea"/>
                <a:sym typeface="Arial" panose="020B0604020202020204" pitchFamily="34" charset="0"/>
              </a:rPr>
              <a:t>Bhandari(1988 )</a:t>
            </a:r>
            <a:endParaRPr lang="en-US" altLang="zh-CN" sz="1600" dirty="0">
              <a:latin typeface="+mn-ea"/>
              <a:sym typeface="Arial" panose="020B0604020202020204" pitchFamily="34" charset="0"/>
            </a:endParaRPr>
          </a:p>
          <a:p>
            <a:pPr marL="342900" indent="-342900" algn="just">
              <a:buFont typeface="Arial" panose="020B0604020202020204" pitchFamily="34" charset="0"/>
              <a:buChar char="•"/>
            </a:pPr>
            <a:r>
              <a:rPr lang="zh-CN" altLang="en-US" sz="2000" b="1" dirty="0">
                <a:latin typeface="+mn-ea"/>
                <a:sym typeface="Arial" panose="020B0604020202020204" pitchFamily="34" charset="0"/>
              </a:rPr>
              <a:t>账面市值比</a:t>
            </a:r>
            <a:r>
              <a:rPr lang="zh-CN" altLang="en-US" sz="2000" dirty="0">
                <a:latin typeface="+mn-ea"/>
                <a:sym typeface="Arial" panose="020B0604020202020204" pitchFamily="34" charset="0"/>
              </a:rPr>
              <a:t>：给定</a:t>
            </a:r>
            <a:r>
              <a:rPr lang="el-GR" altLang="zh-CN" sz="2000" dirty="0">
                <a:latin typeface="+mn-ea"/>
                <a:sym typeface="Arial" panose="020B0604020202020204" pitchFamily="34" charset="0"/>
              </a:rPr>
              <a:t>β</a:t>
            </a:r>
            <a:r>
              <a:rPr lang="zh-CN" altLang="el-GR" sz="2000" dirty="0">
                <a:latin typeface="+mn-ea"/>
                <a:sym typeface="Arial" panose="020B0604020202020204" pitchFamily="34" charset="0"/>
              </a:rPr>
              <a:t>，</a:t>
            </a:r>
            <a:r>
              <a:rPr lang="zh-CN" altLang="en-US" sz="2000" dirty="0">
                <a:latin typeface="+mn-ea"/>
                <a:sym typeface="Arial" panose="020B0604020202020204" pitchFamily="34" charset="0"/>
              </a:rPr>
              <a:t>高账面市值比具有高预期回报率</a:t>
            </a:r>
            <a:r>
              <a:rPr lang="en-US" altLang="zh-CN" sz="2000" dirty="0">
                <a:latin typeface="+mn-ea"/>
                <a:sym typeface="Arial" panose="020B0604020202020204" pitchFamily="34" charset="0"/>
              </a:rPr>
              <a:t> </a:t>
            </a:r>
            <a:endParaRPr lang="en-US" altLang="zh-CN" sz="2000" dirty="0">
              <a:latin typeface="+mn-ea"/>
              <a:sym typeface="Arial" panose="020B0604020202020204" pitchFamily="34" charset="0"/>
            </a:endParaRPr>
          </a:p>
          <a:p>
            <a:pPr algn="just"/>
            <a:r>
              <a:rPr lang="en-US" altLang="zh-CN" sz="1600" dirty="0">
                <a:latin typeface="+mn-ea"/>
                <a:sym typeface="Arial" panose="020B0604020202020204" pitchFamily="34" charset="0"/>
              </a:rPr>
              <a:t>                                                                Chan</a:t>
            </a:r>
            <a:r>
              <a:rPr lang="zh-CN" altLang="en-US" sz="1600" dirty="0">
                <a:latin typeface="+mn-ea"/>
                <a:sym typeface="Arial" panose="020B0604020202020204" pitchFamily="34" charset="0"/>
              </a:rPr>
              <a:t>，</a:t>
            </a:r>
            <a:r>
              <a:rPr lang="en-US" altLang="zh-CN" sz="1600" dirty="0" err="1">
                <a:latin typeface="+mn-ea"/>
                <a:sym typeface="Arial" panose="020B0604020202020204" pitchFamily="34" charset="0"/>
              </a:rPr>
              <a:t>Hamao</a:t>
            </a:r>
            <a:r>
              <a:rPr lang="zh-CN" altLang="en-US" sz="1600" dirty="0">
                <a:latin typeface="+mn-ea"/>
                <a:sym typeface="Arial" panose="020B0604020202020204" pitchFamily="34" charset="0"/>
              </a:rPr>
              <a:t>，</a:t>
            </a:r>
            <a:r>
              <a:rPr lang="en-US" altLang="zh-CN" sz="1600" dirty="0">
                <a:latin typeface="+mn-ea"/>
                <a:sym typeface="Arial" panose="020B0604020202020204" pitchFamily="34" charset="0"/>
              </a:rPr>
              <a:t>and </a:t>
            </a:r>
            <a:r>
              <a:rPr lang="en-US" altLang="zh-CN" sz="1600" dirty="0" err="1">
                <a:latin typeface="+mn-ea"/>
                <a:sym typeface="Arial" panose="020B0604020202020204" pitchFamily="34" charset="0"/>
              </a:rPr>
              <a:t>Lakonishok</a:t>
            </a:r>
            <a:r>
              <a:rPr lang="zh-CN" altLang="en-US" sz="1600" dirty="0">
                <a:latin typeface="+mn-ea"/>
                <a:sym typeface="Arial" panose="020B0604020202020204" pitchFamily="34" charset="0"/>
              </a:rPr>
              <a:t>（</a:t>
            </a:r>
            <a:r>
              <a:rPr lang="en-US" altLang="zh-CN" sz="1600" dirty="0">
                <a:latin typeface="+mn-ea"/>
                <a:sym typeface="Arial" panose="020B0604020202020204" pitchFamily="34" charset="0"/>
              </a:rPr>
              <a:t>1991</a:t>
            </a:r>
            <a:r>
              <a:rPr lang="zh-CN" altLang="en-US" sz="1600" dirty="0">
                <a:latin typeface="+mn-ea"/>
                <a:sym typeface="Arial" panose="020B0604020202020204" pitchFamily="34" charset="0"/>
              </a:rPr>
              <a:t>）</a:t>
            </a:r>
            <a:r>
              <a:rPr lang="en-US" altLang="zh-CN" sz="1600" dirty="0">
                <a:latin typeface="+mn-ea"/>
                <a:sym typeface="Arial" panose="020B0604020202020204" pitchFamily="34" charset="0"/>
              </a:rPr>
              <a:t>and </a:t>
            </a:r>
            <a:r>
              <a:rPr lang="en-US" altLang="zh-CN" sz="1600" dirty="0" err="1">
                <a:latin typeface="+mn-ea"/>
                <a:sym typeface="Arial" panose="020B0604020202020204" pitchFamily="34" charset="0"/>
              </a:rPr>
              <a:t>Fama</a:t>
            </a:r>
            <a:r>
              <a:rPr lang="en-US" altLang="zh-CN" sz="1600" dirty="0">
                <a:latin typeface="+mn-ea"/>
                <a:sym typeface="Arial" panose="020B0604020202020204" pitchFamily="34" charset="0"/>
              </a:rPr>
              <a:t> and French</a:t>
            </a:r>
            <a:r>
              <a:rPr lang="zh-CN" altLang="en-US" sz="1600" dirty="0">
                <a:latin typeface="+mn-ea"/>
                <a:sym typeface="Arial" panose="020B0604020202020204" pitchFamily="34" charset="0"/>
              </a:rPr>
              <a:t>（</a:t>
            </a:r>
            <a:r>
              <a:rPr lang="en-US" altLang="zh-CN" sz="1600" dirty="0">
                <a:latin typeface="+mn-ea"/>
                <a:sym typeface="Arial" panose="020B0604020202020204" pitchFamily="34" charset="0"/>
              </a:rPr>
              <a:t>1991</a:t>
            </a:r>
            <a:r>
              <a:rPr lang="zh-CN" altLang="en-US" sz="1600" dirty="0">
                <a:latin typeface="+mn-ea"/>
                <a:sym typeface="Arial" panose="020B0604020202020204" pitchFamily="34" charset="0"/>
              </a:rPr>
              <a:t>）</a:t>
            </a:r>
            <a:endParaRPr lang="en-US" altLang="zh-CN" sz="1600" dirty="0">
              <a:latin typeface="+mn-ea"/>
              <a:sym typeface="Arial" panose="020B0604020202020204" pitchFamily="34" charset="0"/>
            </a:endParaRPr>
          </a:p>
        </p:txBody>
      </p:sp>
      <p:sp>
        <p:nvSpPr>
          <p:cNvPr id="5" name="文本框 4"/>
          <p:cNvSpPr txBox="1"/>
          <p:nvPr/>
        </p:nvSpPr>
        <p:spPr>
          <a:xfrm>
            <a:off x="442913" y="3978585"/>
            <a:ext cx="10825372" cy="2000548"/>
          </a:xfrm>
          <a:prstGeom prst="rect">
            <a:avLst/>
          </a:prstGeom>
          <a:noFill/>
        </p:spPr>
        <p:txBody>
          <a:bodyPr wrap="square" rtlCol="0">
            <a:spAutoFit/>
          </a:bodyPr>
          <a:lstStyle/>
          <a:p>
            <a:pPr algn="just"/>
            <a:r>
              <a:rPr lang="zh-CN" altLang="en-US" sz="2400" b="1" dirty="0">
                <a:latin typeface="+mn-ea"/>
                <a:sym typeface="Arial" panose="020B0604020202020204" pitchFamily="34" charset="0"/>
              </a:rPr>
              <a:t>解释</a:t>
            </a:r>
            <a:r>
              <a:rPr lang="zh-CN" altLang="en-US" sz="2000" b="1" dirty="0">
                <a:latin typeface="+mn-ea"/>
                <a:sym typeface="Arial" panose="020B0604020202020204" pitchFamily="34" charset="0"/>
              </a:rPr>
              <a:t>：</a:t>
            </a:r>
            <a:endParaRPr lang="zh-CN" altLang="en-US" sz="2000" b="1" dirty="0">
              <a:latin typeface="+mn-ea"/>
              <a:sym typeface="Arial" panose="020B0604020202020204" pitchFamily="34" charset="0"/>
            </a:endParaRPr>
          </a:p>
          <a:p>
            <a:pPr algn="just"/>
            <a:r>
              <a:rPr lang="en-US" altLang="zh-CN" sz="2000" dirty="0">
                <a:latin typeface="+mn-ea"/>
                <a:sym typeface="Arial" panose="020B0604020202020204" pitchFamily="34" charset="0"/>
              </a:rPr>
              <a:t>1.</a:t>
            </a:r>
            <a:r>
              <a:rPr lang="zh-CN" altLang="en-US" sz="2000" dirty="0">
                <a:latin typeface="+mn-ea"/>
                <a:sym typeface="Arial" panose="020B0604020202020204" pitchFamily="34" charset="0"/>
              </a:rPr>
              <a:t>对市场</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的估计是不准确的，异常变量与真正的</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值有关</a:t>
            </a:r>
            <a:endParaRPr lang="en-US" altLang="zh-CN" sz="2000" dirty="0">
              <a:latin typeface="+mn-ea"/>
              <a:sym typeface="Arial" panose="020B0604020202020204" pitchFamily="34" charset="0"/>
            </a:endParaRPr>
          </a:p>
          <a:p>
            <a:pPr algn="just"/>
            <a:r>
              <a:rPr lang="en-US" altLang="zh-CN" sz="2000" dirty="0">
                <a:latin typeface="+mn-ea"/>
                <a:sym typeface="Arial" panose="020B0604020202020204" pitchFamily="34" charset="0"/>
              </a:rPr>
              <a:t>2.</a:t>
            </a:r>
            <a:r>
              <a:rPr lang="zh-CN" altLang="en-US" sz="2000" dirty="0">
                <a:latin typeface="+mn-ea"/>
                <a:sym typeface="Arial" panose="020B0604020202020204" pitchFamily="34" charset="0"/>
              </a:rPr>
              <a:t>用多因素资产定价模型来解释 </a:t>
            </a:r>
            <a:r>
              <a:rPr lang="en-US" altLang="zh-CN" sz="2000" dirty="0">
                <a:latin typeface="+mn-ea"/>
                <a:sym typeface="Arial" panose="020B0604020202020204" pitchFamily="34" charset="0"/>
              </a:rPr>
              <a:t>SLB </a:t>
            </a:r>
            <a:r>
              <a:rPr lang="zh-CN" altLang="en-US" sz="2000" dirty="0">
                <a:latin typeface="+mn-ea"/>
                <a:sym typeface="Arial" panose="020B0604020202020204" pitchFamily="34" charset="0"/>
              </a:rPr>
              <a:t>的异常现象</a:t>
            </a:r>
            <a:endParaRPr lang="en-US" altLang="zh-CN" sz="2000" dirty="0">
              <a:latin typeface="+mn-ea"/>
              <a:sym typeface="Arial" panose="020B0604020202020204" pitchFamily="34" charset="0"/>
            </a:endParaRPr>
          </a:p>
          <a:p>
            <a:pPr marL="342900" indent="-342900" algn="just">
              <a:buFont typeface="Arial" panose="020B0604020202020204" pitchFamily="34" charset="0"/>
              <a:buChar char="•"/>
            </a:pPr>
            <a:r>
              <a:rPr lang="en-US" altLang="zh-CN" sz="2000" dirty="0">
                <a:latin typeface="+mn-ea"/>
                <a:sym typeface="Arial" panose="020B0604020202020204" pitchFamily="34" charset="0"/>
              </a:rPr>
              <a:t>E/P</a:t>
            </a:r>
            <a:r>
              <a:rPr lang="zh-CN" altLang="en-US" sz="2000" dirty="0">
                <a:latin typeface="+mn-ea"/>
                <a:sym typeface="Arial" panose="020B0604020202020204" pitchFamily="34" charset="0"/>
              </a:rPr>
              <a:t>：如果两个股票收入相同但风险不同，高风险的有高期望回报，低市价以及高</a:t>
            </a:r>
            <a:r>
              <a:rPr lang="en-US" altLang="zh-CN" sz="2000" dirty="0">
                <a:latin typeface="+mn-ea"/>
                <a:sym typeface="Arial" panose="020B0604020202020204" pitchFamily="34" charset="0"/>
              </a:rPr>
              <a:t>E/P</a:t>
            </a:r>
            <a:endParaRPr lang="en-US" altLang="zh-CN" sz="2000" dirty="0">
              <a:latin typeface="+mn-ea"/>
              <a:sym typeface="Arial" panose="020B0604020202020204" pitchFamily="34" charset="0"/>
            </a:endParaRPr>
          </a:p>
          <a:p>
            <a:pPr marL="342900" indent="-342900" algn="just">
              <a:buFont typeface="Arial" panose="020B0604020202020204" pitchFamily="34" charset="0"/>
              <a:buChar char="•"/>
            </a:pPr>
            <a:r>
              <a:rPr lang="zh-CN" altLang="en-US" sz="2000" dirty="0">
                <a:latin typeface="+mn-ea"/>
                <a:sym typeface="Arial" panose="020B0604020202020204" pitchFamily="34" charset="0"/>
              </a:rPr>
              <a:t>规模效应：小公司对环境敏感，这些困境未被反映在</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中，会增加风险而要求高回报</a:t>
            </a:r>
            <a:endParaRPr lang="en-US" altLang="zh-CN" sz="2000" dirty="0">
              <a:latin typeface="+mn-ea"/>
              <a:sym typeface="Arial" panose="020B0604020202020204" pitchFamily="34" charset="0"/>
            </a:endParaRPr>
          </a:p>
          <a:p>
            <a:pPr marL="342900" indent="-342900" algn="just">
              <a:buFont typeface="Arial" panose="020B0604020202020204" pitchFamily="34" charset="0"/>
              <a:buChar char="•"/>
            </a:pPr>
            <a:r>
              <a:rPr lang="zh-CN" altLang="en-US" sz="2000" dirty="0">
                <a:latin typeface="+mn-ea"/>
                <a:sym typeface="Arial" panose="020B0604020202020204" pitchFamily="34" charset="0"/>
              </a:rPr>
              <a:t>杠杆和账面市值比：很大程度上受市场价值驱动，并且与市场对公司相对前景的判断相关</a:t>
            </a:r>
            <a:endParaRPr lang="en-US" altLang="zh-CN" sz="2000" dirty="0">
              <a:latin typeface="+mn-ea"/>
              <a:sym typeface="Arial" panose="020B0604020202020204"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4.1 Sharpe-Lintner-Black (SLB)</a:t>
            </a:r>
            <a:r>
              <a:rPr lang="zh-CN" altLang="en-US" dirty="0">
                <a:sym typeface="Arial" panose="020B0604020202020204" pitchFamily="34" charset="0"/>
              </a:rPr>
              <a:t>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316597"/>
            <a:ext cx="10825372" cy="2585323"/>
          </a:xfrm>
          <a:prstGeom prst="rect">
            <a:avLst/>
          </a:prstGeom>
          <a:noFill/>
        </p:spPr>
        <p:txBody>
          <a:bodyPr wrap="square" rtlCol="0">
            <a:spAutoFit/>
          </a:bodyPr>
          <a:lstStyle/>
          <a:p>
            <a:pPr algn="just"/>
            <a:r>
              <a:rPr lang="zh-CN" altLang="en-US" sz="2400" b="1" dirty="0">
                <a:latin typeface="+mn-ea"/>
                <a:sym typeface="Arial" panose="020B0604020202020204" pitchFamily="34" charset="0"/>
              </a:rPr>
              <a:t>异常现象之间存在溢出效应</a:t>
            </a:r>
            <a:r>
              <a:rPr lang="zh-CN" altLang="en-US" sz="2000" b="1" dirty="0">
                <a:latin typeface="+mn-ea"/>
                <a:sym typeface="Arial" panose="020B0604020202020204" pitchFamily="34" charset="0"/>
              </a:rPr>
              <a:t>：</a:t>
            </a:r>
            <a:endParaRPr lang="en-US" altLang="zh-CN" sz="2000" dirty="0">
              <a:latin typeface="+mn-ea"/>
              <a:sym typeface="Arial" panose="020B0604020202020204" pitchFamily="34" charset="0"/>
            </a:endParaRPr>
          </a:p>
          <a:p>
            <a:pPr marL="342900" indent="-342900" algn="just">
              <a:buFont typeface="Arial" panose="020B0604020202020204" pitchFamily="34" charset="0"/>
              <a:buChar char="•"/>
            </a:pPr>
            <a:r>
              <a:rPr lang="zh-CN" altLang="en-US" sz="2000" dirty="0">
                <a:latin typeface="+mn-ea"/>
                <a:sym typeface="Arial" panose="020B0604020202020204" pitchFamily="34" charset="0"/>
              </a:rPr>
              <a:t>规模与市盈率：小型股票往往有较高的市盈率</a:t>
            </a:r>
            <a:r>
              <a:rPr lang="en-US" altLang="zh-CN" sz="2000" dirty="0">
                <a:latin typeface="+mn-ea"/>
                <a:sym typeface="Arial" panose="020B0604020202020204" pitchFamily="34" charset="0"/>
              </a:rPr>
              <a:t>E/P</a:t>
            </a:r>
            <a:endParaRPr lang="en-US" altLang="zh-CN" sz="1600" dirty="0">
              <a:latin typeface="+mn-ea"/>
              <a:sym typeface="Arial" panose="020B0604020202020204" pitchFamily="34" charset="0"/>
            </a:endParaRPr>
          </a:p>
          <a:p>
            <a:pPr marL="342900" indent="-342900" algn="just">
              <a:buFont typeface="Arial" panose="020B0604020202020204" pitchFamily="34" charset="0"/>
              <a:buChar char="•"/>
            </a:pPr>
            <a:r>
              <a:rPr lang="zh-CN" altLang="en-US" sz="2000" dirty="0">
                <a:latin typeface="+mn-ea"/>
                <a:sym typeface="Arial" panose="020B0604020202020204" pitchFamily="34" charset="0"/>
              </a:rPr>
              <a:t>规模与杠杆：小型股包括许多高度杠杆化的公司，这可能是金融困境的结果</a:t>
            </a:r>
            <a:endParaRPr lang="en-US" altLang="zh-CN" sz="2000" dirty="0">
              <a:latin typeface="+mn-ea"/>
              <a:sym typeface="Arial" panose="020B0604020202020204" pitchFamily="34" charset="0"/>
            </a:endParaRPr>
          </a:p>
          <a:p>
            <a:pPr marL="342900" indent="-342900" algn="just">
              <a:buFont typeface="Arial" panose="020B0604020202020204" pitchFamily="34" charset="0"/>
              <a:buChar char="•"/>
            </a:pPr>
            <a:r>
              <a:rPr lang="zh-CN" altLang="en-US" sz="2000" dirty="0">
                <a:latin typeface="+mn-ea"/>
                <a:sym typeface="Arial" panose="020B0604020202020204" pitchFamily="34" charset="0"/>
              </a:rPr>
              <a:t>规模与账面市值比：困难时期和较低的股价导致许多股票变小型，因此有很高的账面市值比</a:t>
            </a:r>
            <a:endParaRPr lang="en-US" altLang="zh-CN" sz="2000" dirty="0">
              <a:latin typeface="+mn-ea"/>
              <a:sym typeface="Arial" panose="020B0604020202020204" pitchFamily="34" charset="0"/>
            </a:endParaRPr>
          </a:p>
          <a:p>
            <a:pPr marL="342900" indent="-342900" algn="just">
              <a:buFont typeface="Arial" panose="020B0604020202020204" pitchFamily="34" charset="0"/>
              <a:buChar char="•"/>
            </a:pPr>
            <a:r>
              <a:rPr lang="zh-CN" altLang="en-US" sz="2000" dirty="0">
                <a:latin typeface="+mn-ea"/>
                <a:sym typeface="Arial" panose="020B0604020202020204" pitchFamily="34" charset="0"/>
              </a:rPr>
              <a:t>账面市值比：给定</a:t>
            </a:r>
            <a:r>
              <a:rPr lang="el-GR" altLang="zh-CN" sz="2000" dirty="0">
                <a:latin typeface="+mn-ea"/>
                <a:sym typeface="Arial" panose="020B0604020202020204" pitchFamily="34" charset="0"/>
              </a:rPr>
              <a:t>β</a:t>
            </a:r>
            <a:r>
              <a:rPr lang="zh-CN" altLang="el-GR" sz="2000" dirty="0">
                <a:latin typeface="+mn-ea"/>
                <a:sym typeface="Arial" panose="020B0604020202020204" pitchFamily="34" charset="0"/>
              </a:rPr>
              <a:t>，</a:t>
            </a:r>
            <a:r>
              <a:rPr lang="zh-CN" altLang="en-US" sz="2000" dirty="0">
                <a:latin typeface="+mn-ea"/>
                <a:sym typeface="Arial" panose="020B0604020202020204" pitchFamily="34" charset="0"/>
              </a:rPr>
              <a:t>高账面市值比具有高预期</a:t>
            </a:r>
            <a:endParaRPr lang="en-US" altLang="zh-CN" sz="2000" dirty="0">
              <a:latin typeface="+mn-ea"/>
              <a:sym typeface="Arial" panose="020B0604020202020204" pitchFamily="34" charset="0"/>
            </a:endParaRPr>
          </a:p>
          <a:p>
            <a:pPr algn="just"/>
            <a:endParaRPr lang="en-US" altLang="zh-CN" dirty="0">
              <a:latin typeface="+mn-ea"/>
              <a:sym typeface="Arial" panose="020B0604020202020204" pitchFamily="34" charset="0"/>
            </a:endParaRPr>
          </a:p>
          <a:p>
            <a:pPr algn="just"/>
            <a:r>
              <a:rPr lang="zh-CN" altLang="en-US" sz="2000" b="1" dirty="0">
                <a:latin typeface="+mn-ea"/>
                <a:sym typeface="Arial" panose="020B0604020202020204" pitchFamily="34" charset="0"/>
              </a:rPr>
              <a:t>首要异常：</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在美国股票平均回报率横截面中的作用微弱。即使</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是唯一的解释变量，</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和 </a:t>
            </a:r>
            <a:r>
              <a:rPr lang="en-US" altLang="zh-CN" sz="2000" dirty="0">
                <a:latin typeface="+mn-ea"/>
                <a:sym typeface="Arial" panose="020B0604020202020204" pitchFamily="34" charset="0"/>
              </a:rPr>
              <a:t>1963-1990 </a:t>
            </a:r>
            <a:r>
              <a:rPr lang="zh-CN" altLang="en-US" sz="2000" dirty="0">
                <a:latin typeface="+mn-ea"/>
                <a:sym typeface="Arial" panose="020B0604020202020204" pitchFamily="34" charset="0"/>
              </a:rPr>
              <a:t>年纽约证券交易所和纳斯达克股票的平均回报率之间关系很微弱。</a:t>
            </a:r>
            <a:endParaRPr lang="en-US" altLang="zh-CN" sz="2000" dirty="0">
              <a:latin typeface="+mn-ea"/>
              <a:sym typeface="Arial" panose="020B0604020202020204" pitchFamily="34" charset="0"/>
            </a:endParaRPr>
          </a:p>
        </p:txBody>
      </p:sp>
      <p:sp>
        <p:nvSpPr>
          <p:cNvPr id="5" name="文本框 4"/>
          <p:cNvSpPr txBox="1"/>
          <p:nvPr/>
        </p:nvSpPr>
        <p:spPr>
          <a:xfrm>
            <a:off x="442913" y="4325740"/>
            <a:ext cx="10825372" cy="1384995"/>
          </a:xfrm>
          <a:prstGeom prst="rect">
            <a:avLst/>
          </a:prstGeom>
          <a:noFill/>
        </p:spPr>
        <p:txBody>
          <a:bodyPr wrap="square" rtlCol="0">
            <a:spAutoFit/>
          </a:bodyPr>
          <a:lstStyle/>
          <a:p>
            <a:pPr algn="just"/>
            <a:r>
              <a:rPr lang="zh-CN" altLang="en-US" sz="2400" b="1" dirty="0">
                <a:latin typeface="+mn-ea"/>
                <a:sym typeface="Arial" panose="020B0604020202020204" pitchFamily="34" charset="0"/>
              </a:rPr>
              <a:t>市场有效性</a:t>
            </a:r>
            <a:r>
              <a:rPr lang="zh-CN" altLang="en-US" sz="2000" b="1" dirty="0">
                <a:latin typeface="+mn-ea"/>
                <a:sym typeface="Arial" panose="020B0604020202020204" pitchFamily="34" charset="0"/>
              </a:rPr>
              <a:t>：</a:t>
            </a:r>
            <a:endParaRPr lang="zh-CN" altLang="en-US" sz="2000" b="1" dirty="0">
              <a:latin typeface="+mn-ea"/>
              <a:sym typeface="Arial" panose="020B0604020202020204" pitchFamily="34" charset="0"/>
            </a:endParaRPr>
          </a:p>
          <a:p>
            <a:pPr algn="just"/>
            <a:r>
              <a:rPr lang="zh-CN" altLang="en-US" sz="2000" dirty="0">
                <a:latin typeface="+mn-ea"/>
                <a:sym typeface="Arial" panose="020B0604020202020204" pitchFamily="34" charset="0"/>
              </a:rPr>
              <a:t>预期回报与账面市值比，规模，</a:t>
            </a:r>
            <a:r>
              <a:rPr lang="en-US" altLang="zh-CN" sz="2000" dirty="0">
                <a:latin typeface="+mn-ea"/>
                <a:sym typeface="Arial" panose="020B0604020202020204" pitchFamily="34" charset="0"/>
              </a:rPr>
              <a:t>E/P</a:t>
            </a:r>
            <a:r>
              <a:rPr lang="zh-CN" altLang="en-US" sz="2000" dirty="0">
                <a:latin typeface="+mn-ea"/>
                <a:sym typeface="Arial" panose="020B0604020202020204" pitchFamily="34" charset="0"/>
              </a:rPr>
              <a:t>，以及杠杆之间的关系通常被认为是</a:t>
            </a:r>
            <a:r>
              <a:rPr lang="en-US" altLang="zh-CN" sz="2000" dirty="0">
                <a:latin typeface="+mn-ea"/>
                <a:sym typeface="Arial" panose="020B0604020202020204" pitchFamily="34" charset="0"/>
              </a:rPr>
              <a:t>SLB</a:t>
            </a:r>
            <a:r>
              <a:rPr lang="zh-CN" altLang="en-US" sz="2000" dirty="0">
                <a:latin typeface="+mn-ea"/>
                <a:sym typeface="Arial" panose="020B0604020202020204" pitchFamily="34" charset="0"/>
              </a:rPr>
              <a:t>模型的缺陷，或者测试方式的缺陷（错误计算了市场</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），而不是市场无效的证据。</a:t>
            </a:r>
            <a:endParaRPr lang="en-US" altLang="zh-CN" sz="2000" dirty="0">
              <a:latin typeface="+mn-ea"/>
              <a:sym typeface="Arial" panose="020B0604020202020204" pitchFamily="34" charset="0"/>
            </a:endParaRPr>
          </a:p>
          <a:p>
            <a:pPr algn="just"/>
            <a:r>
              <a:rPr lang="zh-CN" altLang="en-US" sz="2000" dirty="0">
                <a:latin typeface="+mn-ea"/>
                <a:sym typeface="Arial" panose="020B0604020202020204" pitchFamily="34" charset="0"/>
              </a:rPr>
              <a:t>事实上，现有的测试无法区分这些异常源自</a:t>
            </a:r>
            <a:r>
              <a:rPr lang="en-US" altLang="zh-CN" sz="2000" dirty="0">
                <a:latin typeface="+mn-ea"/>
                <a:sym typeface="Arial" panose="020B0604020202020204" pitchFamily="34" charset="0"/>
              </a:rPr>
              <a:t>SLB</a:t>
            </a:r>
            <a:r>
              <a:rPr lang="zh-CN" altLang="en-US" sz="2000" dirty="0">
                <a:latin typeface="+mn-ea"/>
                <a:sym typeface="Arial" panose="020B0604020202020204" pitchFamily="34" charset="0"/>
              </a:rPr>
              <a:t>模型还是错误的证券定价。</a:t>
            </a:r>
            <a:endParaRPr lang="zh-CN" altLang="en-US" sz="2000" dirty="0">
              <a:latin typeface="+mn-ea"/>
              <a:sym typeface="Arial" panose="020B0604020202020204" pitchFamily="34"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4.1 Sharpe-Lintner-Black (SLB)</a:t>
            </a:r>
            <a:r>
              <a:rPr lang="zh-CN" altLang="en-US" dirty="0">
                <a:sym typeface="Arial" panose="020B0604020202020204" pitchFamily="34" charset="0"/>
              </a:rPr>
              <a:t>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5" name="文本框 4"/>
          <p:cNvSpPr txBox="1"/>
          <p:nvPr/>
        </p:nvSpPr>
        <p:spPr>
          <a:xfrm>
            <a:off x="442913" y="1550227"/>
            <a:ext cx="10825372" cy="4173065"/>
          </a:xfrm>
          <a:prstGeom prst="rect">
            <a:avLst/>
          </a:prstGeom>
          <a:noFill/>
        </p:spPr>
        <p:txBody>
          <a:bodyPr wrap="square" rtlCol="0">
            <a:spAutoFit/>
          </a:bodyPr>
          <a:lstStyle/>
          <a:p>
            <a:pPr>
              <a:lnSpc>
                <a:spcPts val="3000"/>
              </a:lnSpc>
              <a:spcBef>
                <a:spcPts val="1000"/>
              </a:spcBef>
            </a:pPr>
            <a:r>
              <a:rPr lang="zh-CN" altLang="en-US" sz="2400" b="1" dirty="0">
                <a:latin typeface="+mn-ea"/>
                <a:sym typeface="Arial" panose="020B0604020202020204" pitchFamily="34" charset="0"/>
              </a:rPr>
              <a:t>小结：</a:t>
            </a:r>
            <a:endParaRPr lang="zh-CN" altLang="en-US" sz="2400" b="1" dirty="0">
              <a:latin typeface="+mn-ea"/>
              <a:sym typeface="Arial" panose="020B0604020202020204" pitchFamily="34" charset="0"/>
            </a:endParaRPr>
          </a:p>
          <a:p>
            <a:pPr>
              <a:lnSpc>
                <a:spcPts val="3000"/>
              </a:lnSpc>
              <a:spcBef>
                <a:spcPts val="1000"/>
              </a:spcBef>
            </a:pPr>
            <a:r>
              <a:rPr lang="zh-CN" altLang="en-US" sz="2400" dirty="0">
                <a:latin typeface="+mn-ea"/>
                <a:sym typeface="Arial" panose="020B0604020202020204" pitchFamily="34" charset="0"/>
              </a:rPr>
              <a:t>我们把</a:t>
            </a:r>
            <a:r>
              <a:rPr lang="en-US" altLang="zh-CN" sz="2400" dirty="0">
                <a:latin typeface="+mn-ea"/>
                <a:sym typeface="Arial" panose="020B0604020202020204" pitchFamily="34" charset="0"/>
              </a:rPr>
              <a:t>SLB</a:t>
            </a:r>
            <a:r>
              <a:rPr lang="zh-CN" altLang="en-US" sz="2400" dirty="0">
                <a:latin typeface="+mn-ea"/>
                <a:sym typeface="Arial" panose="020B0604020202020204" pitchFamily="34" charset="0"/>
              </a:rPr>
              <a:t>模型作为检测横截面期望回报的基准来发现矛盾，它能指出能更好的解释预期回报的资产定价模型。</a:t>
            </a:r>
            <a:endParaRPr lang="zh-CN" altLang="en-US" sz="2400" dirty="0">
              <a:latin typeface="+mn-ea"/>
              <a:sym typeface="Arial" panose="020B0604020202020204" pitchFamily="34" charset="0"/>
            </a:endParaRPr>
          </a:p>
          <a:p>
            <a:pPr>
              <a:lnSpc>
                <a:spcPts val="3000"/>
              </a:lnSpc>
              <a:spcBef>
                <a:spcPts val="1000"/>
              </a:spcBef>
            </a:pPr>
            <a:r>
              <a:rPr lang="en-US" altLang="zh-CN" sz="2400" dirty="0">
                <a:latin typeface="+mn-ea"/>
                <a:sym typeface="Arial" panose="020B0604020202020204" pitchFamily="34" charset="0"/>
              </a:rPr>
              <a:t>SLB </a:t>
            </a:r>
            <a:r>
              <a:rPr lang="zh-CN" altLang="en-US" sz="2400" dirty="0">
                <a:latin typeface="+mn-ea"/>
                <a:sym typeface="Arial" panose="020B0604020202020204" pitchFamily="34" charset="0"/>
              </a:rPr>
              <a:t>模型也通过了实用性的测试。在它成为 </a:t>
            </a:r>
            <a:r>
              <a:rPr lang="en-US" altLang="zh-CN" sz="2400" dirty="0">
                <a:latin typeface="+mn-ea"/>
                <a:sym typeface="Arial" panose="020B0604020202020204" pitchFamily="34" charset="0"/>
              </a:rPr>
              <a:t>MBA </a:t>
            </a:r>
            <a:r>
              <a:rPr lang="zh-CN" altLang="en-US" sz="2400" dirty="0">
                <a:latin typeface="+mn-ea"/>
                <a:sym typeface="Arial" panose="020B0604020202020204" pitchFamily="34" charset="0"/>
              </a:rPr>
              <a:t>投资课程的标准组成部分之前，市场专业人士对风险和多样化只有一个模糊的理解。马科维茨的投资组合模型对实践没有太大的影响，因为它的统计数据相对复杂。然而，</a:t>
            </a:r>
            <a:r>
              <a:rPr lang="en-US" altLang="zh-CN" sz="2400" dirty="0">
                <a:latin typeface="+mn-ea"/>
                <a:sym typeface="Arial" panose="020B0604020202020204" pitchFamily="34" charset="0"/>
              </a:rPr>
              <a:t>SLB </a:t>
            </a:r>
            <a:r>
              <a:rPr lang="zh-CN" altLang="en-US" sz="2400" dirty="0">
                <a:latin typeface="+mn-ea"/>
                <a:sym typeface="Arial" panose="020B0604020202020204" pitchFamily="34" charset="0"/>
              </a:rPr>
              <a:t>模型总结了</a:t>
            </a:r>
            <a:r>
              <a:rPr lang="zh-CN" altLang="en-US" sz="2400" b="1" dirty="0">
                <a:latin typeface="+mn-ea"/>
                <a:sym typeface="Arial" panose="020B0604020202020204" pitchFamily="34" charset="0"/>
              </a:rPr>
              <a:t>风险衡量，市场</a:t>
            </a:r>
            <a:r>
              <a:rPr lang="en-US" altLang="zh-CN" sz="2400" b="1" dirty="0">
                <a:latin typeface="+mn-ea"/>
                <a:sym typeface="Arial" panose="020B0604020202020204" pitchFamily="34" charset="0"/>
              </a:rPr>
              <a:t>β</a:t>
            </a:r>
            <a:r>
              <a:rPr lang="zh-CN" altLang="en-US" sz="2400" dirty="0">
                <a:latin typeface="+mn-ea"/>
                <a:sym typeface="Arial" panose="020B0604020202020204" pitchFamily="34" charset="0"/>
              </a:rPr>
              <a:t>，这引发了人们的兴趣。事实上，尽管有证据反对 </a:t>
            </a:r>
            <a:r>
              <a:rPr lang="en-US" altLang="zh-CN" sz="2400" dirty="0">
                <a:latin typeface="+mn-ea"/>
                <a:sym typeface="Arial" panose="020B0604020202020204" pitchFamily="34" charset="0"/>
              </a:rPr>
              <a:t>SLB </a:t>
            </a:r>
            <a:r>
              <a:rPr lang="zh-CN" altLang="en-US" sz="2400" dirty="0">
                <a:latin typeface="+mn-ea"/>
                <a:sym typeface="Arial" panose="020B0604020202020204" pitchFamily="34" charset="0"/>
              </a:rPr>
              <a:t>模型，市场专业人士（和学者）仍然从市场</a:t>
            </a:r>
            <a:r>
              <a:rPr lang="en-US" altLang="zh-CN" sz="2400" dirty="0">
                <a:latin typeface="+mn-ea"/>
                <a:sym typeface="Arial" panose="020B0604020202020204" pitchFamily="34" charset="0"/>
              </a:rPr>
              <a:t>β</a:t>
            </a:r>
            <a:r>
              <a:rPr lang="zh-CN" altLang="en-US" sz="2400" dirty="0">
                <a:latin typeface="+mn-ea"/>
                <a:sym typeface="Arial" panose="020B0604020202020204" pitchFamily="34" charset="0"/>
              </a:rPr>
              <a:t>的角度来考虑风险。而且，与学者一样，从业者保留了</a:t>
            </a:r>
            <a:r>
              <a:rPr lang="en-US" altLang="zh-CN" sz="2400" dirty="0">
                <a:latin typeface="+mn-ea"/>
                <a:sym typeface="Arial" panose="020B0604020202020204" pitchFamily="34" charset="0"/>
              </a:rPr>
              <a:t>SL</a:t>
            </a:r>
            <a:r>
              <a:rPr lang="zh-CN" altLang="en-US" sz="2400" dirty="0">
                <a:latin typeface="+mn-ea"/>
                <a:sym typeface="Arial" panose="020B0604020202020204" pitchFamily="34" charset="0"/>
              </a:rPr>
              <a:t>模型的市场线（从无风险利率到市场投资组合）作为投资组合风险和预期回报的权衡。</a:t>
            </a:r>
            <a:endParaRPr lang="zh-CN" altLang="en-US" sz="2400" dirty="0">
              <a:latin typeface="+mn-ea"/>
              <a:sym typeface="Arial" panose="020B0604020202020204" pitchFamily="34"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4.2 </a:t>
            </a:r>
            <a:r>
              <a:rPr lang="zh-CN" altLang="en-US" dirty="0">
                <a:sym typeface="Arial" panose="020B0604020202020204" pitchFamily="34" charset="0"/>
              </a:rPr>
              <a:t>多因子模型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4" name="文本占位符 2"/>
          <p:cNvSpPr txBox="1"/>
          <p:nvPr/>
        </p:nvSpPr>
        <p:spPr>
          <a:xfrm>
            <a:off x="442913" y="1425831"/>
            <a:ext cx="11134798" cy="401836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ym typeface="Arial" panose="020B0604020202020204" pitchFamily="34" charset="0"/>
              </a:rPr>
              <a:t>在</a:t>
            </a:r>
            <a:r>
              <a:rPr lang="en-US" altLang="zh-CN" sz="2400" dirty="0">
                <a:sym typeface="Arial" panose="020B0604020202020204" pitchFamily="34" charset="0"/>
              </a:rPr>
              <a:t>SLB </a:t>
            </a:r>
            <a:r>
              <a:rPr lang="zh-CN" altLang="en-US" sz="2400" dirty="0">
                <a:sym typeface="Arial" panose="020B0604020202020204" pitchFamily="34" charset="0"/>
              </a:rPr>
              <a:t>模型中，证券和投资预期收益由其</a:t>
            </a:r>
            <a:r>
              <a:rPr lang="zh-CN" altLang="en-US" sz="2400" b="1" dirty="0">
                <a:sym typeface="Arial" panose="020B0604020202020204" pitchFamily="34" charset="0"/>
              </a:rPr>
              <a:t>市场</a:t>
            </a:r>
            <a:r>
              <a:rPr lang="en-US" altLang="zh-CN" sz="2400" b="1" dirty="0">
                <a:sym typeface="Arial" panose="020B0604020202020204" pitchFamily="34" charset="0"/>
              </a:rPr>
              <a:t>β</a:t>
            </a:r>
            <a:r>
              <a:rPr lang="zh-CN" altLang="en-US" sz="2400" dirty="0">
                <a:sym typeface="Arial" panose="020B0604020202020204" pitchFamily="34" charset="0"/>
              </a:rPr>
              <a:t>来描述，其中</a:t>
            </a:r>
            <a:r>
              <a:rPr lang="en-US" altLang="zh-CN" sz="2400" dirty="0">
                <a:sym typeface="Arial" panose="020B0604020202020204" pitchFamily="34" charset="0"/>
              </a:rPr>
              <a:t>β</a:t>
            </a:r>
            <a:r>
              <a:rPr lang="zh-CN" altLang="en-US" sz="2400" dirty="0">
                <a:sym typeface="Arial" panose="020B0604020202020204" pitchFamily="34" charset="0"/>
              </a:rPr>
              <a:t>是证券收益对市场收益的简单回归的斜率。</a:t>
            </a:r>
            <a:endParaRPr lang="zh-CN" altLang="en-US" sz="2400" dirty="0">
              <a:sym typeface="Arial" panose="020B0604020202020204" pitchFamily="34" charset="0"/>
            </a:endParaRPr>
          </a:p>
          <a:p>
            <a:pPr marL="0" indent="0">
              <a:buNone/>
            </a:pPr>
            <a:r>
              <a:rPr lang="zh-CN" altLang="en-US" sz="2400" dirty="0">
                <a:sym typeface="Arial" panose="020B0604020202020204" pitchFamily="34" charset="0"/>
              </a:rPr>
              <a:t>在多因子模型中，收益产生可能涉及</a:t>
            </a:r>
            <a:r>
              <a:rPr lang="zh-CN" altLang="en-US" sz="2400" b="1" dirty="0">
                <a:sym typeface="Arial" panose="020B0604020202020204" pitchFamily="34" charset="0"/>
              </a:rPr>
              <a:t>多个因子</a:t>
            </a:r>
            <a:r>
              <a:rPr lang="zh-CN" altLang="en-US" sz="2400" dirty="0">
                <a:sym typeface="Arial" panose="020B0604020202020204" pitchFamily="34" charset="0"/>
              </a:rPr>
              <a:t>，预期收益的横截面受到因子载荷横截面的约束，证券的因子载荷是其收益对因子进行多元回归的斜率。</a:t>
            </a:r>
            <a:endParaRPr lang="en-US" altLang="zh-CN" sz="2400" dirty="0">
              <a:sym typeface="Arial" panose="020B0604020202020204" pitchFamily="34" charset="0"/>
            </a:endParaRPr>
          </a:p>
          <a:p>
            <a:pPr marL="0" indent="0">
              <a:buNone/>
            </a:pPr>
            <a:endParaRPr lang="en-US" altLang="zh-CN" sz="2400" dirty="0">
              <a:sym typeface="Arial" panose="020B0604020202020204" pitchFamily="34" charset="0"/>
            </a:endParaRPr>
          </a:p>
          <a:p>
            <a:pPr marL="0" indent="0">
              <a:buNone/>
            </a:pPr>
            <a:r>
              <a:rPr lang="zh-CN" altLang="en-US" sz="2400" dirty="0">
                <a:sym typeface="Arial" panose="020B0604020202020204" pitchFamily="34" charset="0"/>
              </a:rPr>
              <a:t>多因子模型对经验主义者是一种梦幻般的选择。它们是现成的理论，可以适用于测试预期收益和与收益相关的任何一组因子的载荷之间的横截面关系。那么模型的测试表现如何？</a:t>
            </a:r>
            <a:endParaRPr lang="zh-CN" altLang="en-US" sz="2400" dirty="0">
              <a:sym typeface="Arial" panose="020B0604020202020204" pitchFamily="34"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4.2 </a:t>
            </a:r>
            <a:r>
              <a:rPr lang="zh-CN" altLang="en-US" dirty="0">
                <a:sym typeface="Arial" panose="020B0604020202020204" pitchFamily="34" charset="0"/>
              </a:rPr>
              <a:t>多因子模型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364258"/>
            <a:ext cx="10825372" cy="5030095"/>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模型测试</a:t>
            </a:r>
            <a:r>
              <a:rPr lang="en-US" altLang="zh-CN" sz="2400" b="1" dirty="0">
                <a:latin typeface="+mn-ea"/>
                <a:sym typeface="Arial" panose="020B0604020202020204" pitchFamily="34" charset="0"/>
              </a:rPr>
              <a:t>1</a:t>
            </a:r>
            <a:r>
              <a:rPr lang="zh-CN" altLang="en-US" sz="2400" b="1" dirty="0">
                <a:latin typeface="+mn-ea"/>
                <a:sym typeface="Arial" panose="020B0604020202020204" pitchFamily="34" charset="0"/>
              </a:rPr>
              <a:t>：</a:t>
            </a:r>
            <a:endParaRPr lang="en-US" altLang="zh-CN" sz="2400" b="1"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基于套利定价理论</a:t>
            </a:r>
            <a:r>
              <a:rPr lang="en-US" altLang="zh-CN" sz="2400" dirty="0">
                <a:latin typeface="+mn-ea"/>
                <a:sym typeface="Arial" panose="020B0604020202020204" pitchFamily="34" charset="0"/>
              </a:rPr>
              <a:t>(APT)</a:t>
            </a:r>
            <a:r>
              <a:rPr lang="zh-CN" altLang="en-US" sz="2400" dirty="0">
                <a:latin typeface="+mn-ea"/>
                <a:sym typeface="Arial" panose="020B0604020202020204" pitchFamily="34" charset="0"/>
              </a:rPr>
              <a:t>：使用因子分析来提取收益中的共同因子，然后测试预期收益是否可以用证券收益在这些因子上的载荷的横截面来解释。</a:t>
            </a:r>
            <a:endParaRPr lang="en-US" altLang="zh-CN" sz="2400" dirty="0">
              <a:latin typeface="+mn-ea"/>
              <a:sym typeface="Arial" panose="020B0604020202020204" pitchFamily="34" charset="0"/>
            </a:endParaRPr>
          </a:p>
          <a:p>
            <a:pPr>
              <a:lnSpc>
                <a:spcPct val="90000"/>
              </a:lnSpc>
              <a:spcBef>
                <a:spcPts val="1000"/>
              </a:spcBef>
            </a:pPr>
            <a:r>
              <a:rPr lang="en-US" altLang="zh-CN" sz="2400" dirty="0">
                <a:latin typeface="+mn-ea"/>
                <a:sym typeface="Arial" panose="020B0604020202020204" pitchFamily="34" charset="0"/>
              </a:rPr>
              <a:t>Lehmann </a:t>
            </a:r>
            <a:r>
              <a:rPr lang="zh-CN" altLang="en-US" sz="2400" dirty="0">
                <a:latin typeface="+mn-ea"/>
                <a:sym typeface="Arial" panose="020B0604020202020204" pitchFamily="34" charset="0"/>
              </a:rPr>
              <a:t>和 </a:t>
            </a:r>
            <a:r>
              <a:rPr lang="en-US" altLang="zh-CN" sz="2400" dirty="0">
                <a:latin typeface="+mn-ea"/>
                <a:sym typeface="Arial" panose="020B0604020202020204" pitchFamily="34" charset="0"/>
              </a:rPr>
              <a:t>Modest</a:t>
            </a:r>
            <a:r>
              <a:rPr lang="zh-CN" altLang="en-US" sz="2400" dirty="0">
                <a:latin typeface="+mn-ea"/>
                <a:sym typeface="Arial" panose="020B0604020202020204" pitchFamily="34" charset="0"/>
              </a:rPr>
              <a:t>（</a:t>
            </a:r>
            <a:r>
              <a:rPr lang="en-US" altLang="zh-CN" sz="2400" dirty="0">
                <a:latin typeface="+mn-ea"/>
                <a:sym typeface="Arial" panose="020B0604020202020204" pitchFamily="34" charset="0"/>
              </a:rPr>
              <a:t>1988</a:t>
            </a:r>
            <a:r>
              <a:rPr lang="zh-CN" altLang="en-US" sz="2400" dirty="0">
                <a:latin typeface="+mn-ea"/>
                <a:sym typeface="Arial" panose="020B0604020202020204" pitchFamily="34" charset="0"/>
              </a:rPr>
              <a:t>）详细测试了这种方法。他们使用多达</a:t>
            </a:r>
            <a:r>
              <a:rPr lang="en-US" altLang="zh-CN" sz="2400" dirty="0">
                <a:latin typeface="+mn-ea"/>
                <a:sym typeface="Arial" panose="020B0604020202020204" pitchFamily="34" charset="0"/>
              </a:rPr>
              <a:t>15</a:t>
            </a:r>
            <a:r>
              <a:rPr lang="zh-CN" altLang="en-US" sz="2400" dirty="0">
                <a:latin typeface="+mn-ea"/>
                <a:sym typeface="Arial" panose="020B0604020202020204" pitchFamily="34" charset="0"/>
              </a:rPr>
              <a:t>个因子的模型，测试多因子模型是否能解释</a:t>
            </a:r>
            <a:r>
              <a:rPr lang="en-US" altLang="zh-CN" sz="2400" dirty="0">
                <a:latin typeface="+mn-ea"/>
                <a:sym typeface="Arial" panose="020B0604020202020204" pitchFamily="34" charset="0"/>
              </a:rPr>
              <a:t>SLB</a:t>
            </a:r>
            <a:r>
              <a:rPr lang="zh-CN" altLang="en-US" sz="2400" dirty="0">
                <a:latin typeface="+mn-ea"/>
                <a:sym typeface="Arial" panose="020B0604020202020204" pitchFamily="34" charset="0"/>
              </a:rPr>
              <a:t>模型的规模异常。他们发现多因子模型与</a:t>
            </a:r>
            <a:r>
              <a:rPr lang="en-US" altLang="zh-CN" sz="2400" dirty="0">
                <a:latin typeface="+mn-ea"/>
                <a:sym typeface="Arial" panose="020B0604020202020204" pitchFamily="34" charset="0"/>
              </a:rPr>
              <a:t>SLB</a:t>
            </a:r>
            <a:r>
              <a:rPr lang="zh-CN" altLang="en-US" sz="2400" dirty="0">
                <a:latin typeface="+mn-ea"/>
                <a:sym typeface="Arial" panose="020B0604020202020204" pitchFamily="34" charset="0"/>
              </a:rPr>
              <a:t>模型一样，无法解释规模效应。</a:t>
            </a:r>
            <a:endParaRPr lang="en-US" altLang="zh-CN" sz="2400" dirty="0">
              <a:latin typeface="+mn-ea"/>
              <a:sym typeface="Arial" panose="020B0604020202020204" pitchFamily="34" charset="0"/>
            </a:endParaRPr>
          </a:p>
          <a:p>
            <a:pPr>
              <a:lnSpc>
                <a:spcPct val="90000"/>
              </a:lnSpc>
              <a:spcBef>
                <a:spcPts val="1000"/>
              </a:spcBef>
            </a:pPr>
            <a:r>
              <a:rPr lang="zh-CN" altLang="en-US" sz="2400" b="1" dirty="0">
                <a:latin typeface="+mn-ea"/>
                <a:sym typeface="Arial" panose="020B0604020202020204" pitchFamily="34" charset="0"/>
              </a:rPr>
              <a:t>局限性：</a:t>
            </a:r>
            <a:endParaRPr lang="en-US" altLang="zh-CN" sz="2400" b="1"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基于</a:t>
            </a:r>
            <a:r>
              <a:rPr lang="en-US" altLang="zh-CN" sz="2400" dirty="0">
                <a:latin typeface="+mn-ea"/>
                <a:sym typeface="Arial" panose="020B0604020202020204" pitchFamily="34" charset="0"/>
              </a:rPr>
              <a:t>APT</a:t>
            </a:r>
            <a:r>
              <a:rPr lang="zh-CN" altLang="en-US" sz="2400" dirty="0">
                <a:latin typeface="+mn-ea"/>
                <a:sym typeface="Arial" panose="020B0604020202020204" pitchFamily="34" charset="0"/>
              </a:rPr>
              <a:t>的检测方法会导致收益和预期收益中共同因子数量的争议，这些争议难以解决。</a:t>
            </a:r>
            <a:endParaRPr lang="en-US" altLang="zh-CN" sz="24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没有从经济学角度洞察这些因子与投资者关心的消费和投资组合机会的不确定性之间的关系，即 </a:t>
            </a:r>
            <a:r>
              <a:rPr lang="en-US" altLang="zh-CN" sz="2400" dirty="0" err="1">
                <a:latin typeface="+mn-ea"/>
                <a:sym typeface="Arial" panose="020B0604020202020204" pitchFamily="34" charset="0"/>
              </a:rPr>
              <a:t>Fama</a:t>
            </a:r>
            <a:r>
              <a:rPr lang="zh-CN" altLang="en-US" sz="2400" dirty="0">
                <a:latin typeface="+mn-ea"/>
                <a:sym typeface="Arial" panose="020B0604020202020204" pitchFamily="34" charset="0"/>
              </a:rPr>
              <a:t>（</a:t>
            </a:r>
            <a:r>
              <a:rPr lang="en-US" altLang="zh-CN" sz="2400" dirty="0">
                <a:latin typeface="+mn-ea"/>
                <a:sym typeface="Arial" panose="020B0604020202020204" pitchFamily="34" charset="0"/>
              </a:rPr>
              <a:t>1970a</a:t>
            </a:r>
            <a:r>
              <a:rPr lang="zh-CN" altLang="en-US" sz="2400" dirty="0">
                <a:latin typeface="+mn-ea"/>
                <a:sym typeface="Arial" panose="020B0604020202020204" pitchFamily="34" charset="0"/>
              </a:rPr>
              <a:t>）和 </a:t>
            </a:r>
            <a:r>
              <a:rPr lang="en-US" altLang="zh-CN" sz="2400" dirty="0">
                <a:latin typeface="+mn-ea"/>
                <a:sym typeface="Arial" panose="020B0604020202020204" pitchFamily="34" charset="0"/>
              </a:rPr>
              <a:t>Merton</a:t>
            </a:r>
            <a:r>
              <a:rPr lang="zh-CN" altLang="en-US" sz="2400" dirty="0">
                <a:latin typeface="+mn-ea"/>
                <a:sym typeface="Arial" panose="020B0604020202020204" pitchFamily="34" charset="0"/>
              </a:rPr>
              <a:t>（</a:t>
            </a:r>
            <a:r>
              <a:rPr lang="en-US" altLang="zh-CN" sz="2400" dirty="0">
                <a:latin typeface="+mn-ea"/>
                <a:sym typeface="Arial" panose="020B0604020202020204" pitchFamily="34" charset="0"/>
              </a:rPr>
              <a:t>1973</a:t>
            </a:r>
            <a:r>
              <a:rPr lang="zh-CN" altLang="en-US" sz="2400" dirty="0">
                <a:latin typeface="+mn-ea"/>
                <a:sym typeface="Arial" panose="020B0604020202020204" pitchFamily="34" charset="0"/>
              </a:rPr>
              <a:t>）的多因子模型的对冲论点，而这对于投资者而言非常重要</a:t>
            </a:r>
            <a:endParaRPr lang="en-US" altLang="zh-CN" sz="2400" dirty="0">
              <a:latin typeface="+mn-ea"/>
              <a:sym typeface="Arial" panose="020B0604020202020204" pitchFamily="34" charset="0"/>
            </a:endParaRPr>
          </a:p>
          <a:p>
            <a:pPr algn="just"/>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1</a:t>
            </a:r>
            <a:r>
              <a:rPr dirty="0">
                <a:sym typeface="Arial" panose="020B0604020202020204" pitchFamily="34" charset="0"/>
              </a:rPr>
              <a:t>、</a:t>
            </a:r>
            <a:r>
              <a:rPr lang="zh-CN" altLang="en-US" dirty="0">
                <a:sym typeface="Arial" panose="020B0604020202020204" pitchFamily="34" charset="0"/>
              </a:rPr>
              <a:t>主题</a:t>
            </a:r>
            <a:endParaRPr lang="zh-CN" altLang="en-US" dirty="0">
              <a:sym typeface="Arial" panose="020B0604020202020204" pitchFamily="34" charset="0"/>
            </a:endParaRPr>
          </a:p>
        </p:txBody>
      </p:sp>
      <p:sp>
        <p:nvSpPr>
          <p:cNvPr id="5" name="Shape 1794"/>
          <p:cNvSpPr/>
          <p:nvPr/>
        </p:nvSpPr>
        <p:spPr>
          <a:xfrm>
            <a:off x="1076583" y="1975086"/>
            <a:ext cx="3759217" cy="9131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强假设版本</a:t>
            </a:r>
            <a:r>
              <a:rPr lang="en-US" altLang="zh-CN"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Strong version</a:t>
            </a:r>
            <a:endPar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Shape 1794"/>
          <p:cNvSpPr/>
          <p:nvPr/>
        </p:nvSpPr>
        <p:spPr>
          <a:xfrm>
            <a:off x="7335652" y="1975086"/>
            <a:ext cx="3759217" cy="913130"/>
          </a:xfrm>
          <a:prstGeom prst="roundRect">
            <a:avLst>
              <a:gd name="adj" fmla="val 50000"/>
            </a:avLst>
          </a:prstGeom>
          <a:solidFill>
            <a:srgbClr val="9A0001"/>
          </a:solidFill>
          <a:ln w="12700">
            <a:miter lim="400000"/>
          </a:ln>
        </p:spPr>
        <p:txBody>
          <a:bodyPr lIns="20090" tIns="20090" rIns="20090" bIns="20090" anchor="ctr"/>
          <a:lstStyle/>
          <a:p>
            <a:pPr algn="ctr">
              <a:lnSpc>
                <a:spcPct val="150000"/>
              </a:lnSpc>
              <a:spcBef>
                <a:spcPts val="600"/>
              </a:spcBef>
            </a:pPr>
            <a:r>
              <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弱假设版本</a:t>
            </a:r>
            <a:r>
              <a:rPr lang="en-US" altLang="zh-CN"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Sensible version</a:t>
            </a:r>
            <a:endPar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iṧľíḋê"/>
          <p:cNvSpPr/>
          <p:nvPr/>
        </p:nvSpPr>
        <p:spPr bwMode="gray">
          <a:xfrm>
            <a:off x="629657" y="3280275"/>
            <a:ext cx="4653069" cy="2706812"/>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fontScale="95000"/>
          </a:bodyPr>
          <a:lstStyle/>
          <a:p>
            <a:pPr marL="285750" indent="-285750">
              <a:lnSpc>
                <a:spcPct val="130000"/>
              </a:lnSpc>
              <a:spcBef>
                <a:spcPct val="0"/>
              </a:spcBef>
              <a:buFont typeface="Arial" panose="020B0604020202020204" pitchFamily="34" charset="0"/>
              <a:buChar char="•"/>
            </a:pPr>
            <a:r>
              <a:rPr lang="zh-CN" altLang="en-US" sz="1700" b="1" dirty="0">
                <a:solidFill>
                  <a:schemeClr val="tx1">
                    <a:lumMod val="65000"/>
                    <a:lumOff val="35000"/>
                  </a:schemeClr>
                </a:solidFill>
                <a:latin typeface="+mj-ea"/>
                <a:ea typeface="+mj-ea"/>
                <a:cs typeface="+mn-ea"/>
                <a:sym typeface="Arial" panose="020B0604020202020204" pitchFamily="34" charset="0"/>
              </a:rPr>
              <a:t>观点：市场有效理论（</a:t>
            </a:r>
            <a:r>
              <a:rPr lang="en-US" altLang="zh-CN" sz="1700" b="1" dirty="0">
                <a:solidFill>
                  <a:schemeClr val="tx1">
                    <a:lumMod val="65000"/>
                    <a:lumOff val="35000"/>
                  </a:schemeClr>
                </a:solidFill>
                <a:latin typeface="+mj-ea"/>
                <a:ea typeface="+mj-ea"/>
                <a:cs typeface="+mn-ea"/>
                <a:sym typeface="Arial" panose="020B0604020202020204" pitchFamily="34" charset="0"/>
              </a:rPr>
              <a:t>MEH</a:t>
            </a:r>
            <a:r>
              <a:rPr lang="zh-CN" altLang="en-US" sz="1700" b="1" dirty="0">
                <a:solidFill>
                  <a:schemeClr val="tx1">
                    <a:lumMod val="65000"/>
                    <a:lumOff val="35000"/>
                  </a:schemeClr>
                </a:solidFill>
                <a:latin typeface="+mj-ea"/>
                <a:ea typeface="+mj-ea"/>
                <a:cs typeface="+mn-ea"/>
                <a:sym typeface="Arial" panose="020B0604020202020204" pitchFamily="34" charset="0"/>
              </a:rPr>
              <a:t>）说明证券价格充分反映所有可用的市场信息。</a:t>
            </a:r>
            <a:endParaRPr lang="en-US" altLang="zh-CN" sz="1700" b="1" dirty="0">
              <a:solidFill>
                <a:schemeClr val="tx1">
                  <a:lumMod val="65000"/>
                  <a:lumOff val="35000"/>
                </a:schemeClr>
              </a:solidFill>
              <a:latin typeface="+mj-ea"/>
              <a:ea typeface="+mj-ea"/>
              <a:cs typeface="+mn-ea"/>
              <a:sym typeface="Arial" panose="020B0604020202020204" pitchFamily="34" charset="0"/>
            </a:endParaRPr>
          </a:p>
          <a:p>
            <a:pPr marL="285750" indent="-285750">
              <a:lnSpc>
                <a:spcPct val="130000"/>
              </a:lnSpc>
              <a:spcBef>
                <a:spcPct val="0"/>
              </a:spcBef>
              <a:buFont typeface="Arial" panose="020B0604020202020204" pitchFamily="34" charset="0"/>
              <a:buChar char="•"/>
            </a:pPr>
            <a:r>
              <a:rPr lang="zh-CN" altLang="en-US" sz="1700" b="1" dirty="0">
                <a:solidFill>
                  <a:schemeClr val="tx1">
                    <a:lumMod val="65000"/>
                    <a:lumOff val="35000"/>
                  </a:schemeClr>
                </a:solidFill>
                <a:latin typeface="+mj-ea"/>
                <a:ea typeface="+mj-ea"/>
                <a:cs typeface="+mn-ea"/>
                <a:sym typeface="Arial" panose="020B0604020202020204" pitchFamily="34" charset="0"/>
              </a:rPr>
              <a:t>条件：信息、交易成本和获取反映信息的价格的成本为</a:t>
            </a:r>
            <a:r>
              <a:rPr lang="en-US" altLang="zh-CN" sz="1700" b="1" dirty="0">
                <a:solidFill>
                  <a:schemeClr val="tx1">
                    <a:lumMod val="65000"/>
                    <a:lumOff val="35000"/>
                  </a:schemeClr>
                </a:solidFill>
                <a:latin typeface="+mj-ea"/>
                <a:ea typeface="+mj-ea"/>
                <a:cs typeface="+mn-ea"/>
                <a:sym typeface="Arial" panose="020B0604020202020204" pitchFamily="34" charset="0"/>
              </a:rPr>
              <a:t>0(Grossman and Stiglitz (1980))</a:t>
            </a:r>
            <a:r>
              <a:rPr lang="zh-CN" altLang="en-US" sz="1700" b="1" dirty="0">
                <a:solidFill>
                  <a:schemeClr val="tx1">
                    <a:lumMod val="65000"/>
                    <a:lumOff val="35000"/>
                  </a:schemeClr>
                </a:solidFill>
                <a:latin typeface="+mj-ea"/>
                <a:ea typeface="+mj-ea"/>
                <a:cs typeface="+mn-ea"/>
                <a:sym typeface="Arial" panose="020B0604020202020204" pitchFamily="34" charset="0"/>
              </a:rPr>
              <a:t>。</a:t>
            </a:r>
            <a:endParaRPr lang="en-US" altLang="zh-CN" sz="1700" b="1" dirty="0">
              <a:solidFill>
                <a:schemeClr val="tx1">
                  <a:lumMod val="65000"/>
                  <a:lumOff val="35000"/>
                </a:schemeClr>
              </a:solidFill>
              <a:latin typeface="+mj-ea"/>
              <a:ea typeface="+mj-ea"/>
              <a:cs typeface="+mn-ea"/>
              <a:sym typeface="Arial" panose="020B0604020202020204" pitchFamily="34" charset="0"/>
            </a:endParaRPr>
          </a:p>
          <a:p>
            <a:pPr marL="285750" indent="-285750">
              <a:lnSpc>
                <a:spcPct val="130000"/>
              </a:lnSpc>
              <a:spcBef>
                <a:spcPct val="0"/>
              </a:spcBef>
              <a:buFont typeface="Arial" panose="020B0604020202020204" pitchFamily="34" charset="0"/>
              <a:buChar char="•"/>
            </a:pPr>
            <a:r>
              <a:rPr lang="zh-CN" altLang="en-US" sz="1700" b="1" dirty="0">
                <a:solidFill>
                  <a:schemeClr val="tx1">
                    <a:lumMod val="65000"/>
                    <a:lumOff val="35000"/>
                  </a:schemeClr>
                </a:solidFill>
                <a:latin typeface="+mj-ea"/>
                <a:ea typeface="+mj-ea"/>
                <a:cs typeface="+mn-ea"/>
                <a:sym typeface="Arial" panose="020B0604020202020204" pitchFamily="34" charset="0"/>
              </a:rPr>
              <a:t>结论：由于一定会存在交易和获取信息的成本，所以该观点（</a:t>
            </a:r>
            <a:r>
              <a:rPr lang="en-US" altLang="zh-CN" sz="1700" b="1" dirty="0">
                <a:solidFill>
                  <a:schemeClr val="tx1">
                    <a:lumMod val="65000"/>
                    <a:lumOff val="35000"/>
                  </a:schemeClr>
                </a:solidFill>
                <a:latin typeface="+mj-ea"/>
                <a:ea typeface="+mj-ea"/>
                <a:cs typeface="+mn-ea"/>
                <a:sym typeface="Arial" panose="020B0604020202020204" pitchFamily="34" charset="0"/>
              </a:rPr>
              <a:t>strong version</a:t>
            </a:r>
            <a:r>
              <a:rPr lang="zh-CN" altLang="en-US" sz="1700" b="1" dirty="0">
                <a:solidFill>
                  <a:schemeClr val="tx1">
                    <a:lumMod val="65000"/>
                    <a:lumOff val="35000"/>
                  </a:schemeClr>
                </a:solidFill>
                <a:latin typeface="+mj-ea"/>
                <a:ea typeface="+mj-ea"/>
                <a:cs typeface="+mn-ea"/>
                <a:sym typeface="Arial" panose="020B0604020202020204" pitchFamily="34" charset="0"/>
              </a:rPr>
              <a:t>）一定不成立</a:t>
            </a:r>
            <a:r>
              <a:rPr lang="zh-CN" altLang="en-US" sz="1600" b="1" dirty="0">
                <a:solidFill>
                  <a:schemeClr val="tx1">
                    <a:lumMod val="65000"/>
                    <a:lumOff val="35000"/>
                  </a:schemeClr>
                </a:solidFill>
                <a:latin typeface="+mj-ea"/>
                <a:ea typeface="+mj-ea"/>
                <a:cs typeface="+mn-ea"/>
                <a:sym typeface="Arial" panose="020B0604020202020204" pitchFamily="34" charset="0"/>
              </a:rPr>
              <a:t>。</a:t>
            </a:r>
            <a:endParaRPr lang="zh-CN" altLang="en-US" sz="1600" b="1" dirty="0">
              <a:solidFill>
                <a:schemeClr val="tx1">
                  <a:lumMod val="65000"/>
                  <a:lumOff val="35000"/>
                </a:schemeClr>
              </a:solidFill>
              <a:latin typeface="+mj-ea"/>
              <a:ea typeface="+mj-ea"/>
              <a:cs typeface="+mn-ea"/>
              <a:sym typeface="Arial" panose="020B0604020202020204" pitchFamily="34" charset="0"/>
            </a:endParaRPr>
          </a:p>
        </p:txBody>
      </p:sp>
      <p:sp>
        <p:nvSpPr>
          <p:cNvPr id="11" name="iṧľíḋê"/>
          <p:cNvSpPr/>
          <p:nvPr/>
        </p:nvSpPr>
        <p:spPr bwMode="gray">
          <a:xfrm>
            <a:off x="6888726" y="3272186"/>
            <a:ext cx="4653069" cy="2706812"/>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fontScale="95000"/>
          </a:bodyPr>
          <a:lstStyle/>
          <a:p>
            <a:pPr marL="285750" indent="-285750" algn="just">
              <a:lnSpc>
                <a:spcPct val="130000"/>
              </a:lnSpc>
              <a:spcBef>
                <a:spcPct val="0"/>
              </a:spcBef>
              <a:buFont typeface="Arial" panose="020B0604020202020204" pitchFamily="34" charset="0"/>
              <a:buChar char="•"/>
            </a:pPr>
            <a:r>
              <a:rPr lang="zh-CN" altLang="en-US" sz="1700" b="1" dirty="0">
                <a:solidFill>
                  <a:schemeClr val="tx1">
                    <a:lumMod val="65000"/>
                    <a:lumOff val="35000"/>
                  </a:schemeClr>
                </a:solidFill>
                <a:latin typeface="+mn-ea"/>
                <a:cs typeface="+mn-ea"/>
                <a:sym typeface="Arial" panose="020B0604020202020204" pitchFamily="34" charset="0"/>
              </a:rPr>
              <a:t>观点：价格所反应的信息为边际利润不超过边际成本的部分</a:t>
            </a:r>
            <a:r>
              <a:rPr lang="en-US" altLang="zh-CN" sz="1700" b="1" dirty="0">
                <a:solidFill>
                  <a:schemeClr val="tx1">
                    <a:lumMod val="65000"/>
                    <a:lumOff val="35000"/>
                  </a:schemeClr>
                </a:solidFill>
                <a:latin typeface="+mn-ea"/>
                <a:cs typeface="+mn-ea"/>
                <a:sym typeface="Arial" panose="020B0604020202020204" pitchFamily="34" charset="0"/>
              </a:rPr>
              <a:t>(Jensen (1978))</a:t>
            </a:r>
            <a:r>
              <a:rPr lang="zh-CN" altLang="en-US" sz="1700" b="1" dirty="0">
                <a:solidFill>
                  <a:schemeClr val="tx1">
                    <a:lumMod val="65000"/>
                    <a:lumOff val="35000"/>
                  </a:schemeClr>
                </a:solidFill>
                <a:latin typeface="+mn-ea"/>
                <a:cs typeface="+mn-ea"/>
                <a:sym typeface="Arial" panose="020B0604020202020204" pitchFamily="34" charset="0"/>
              </a:rPr>
              <a:t>。</a:t>
            </a:r>
            <a:endParaRPr lang="en-US" altLang="zh-CN" sz="1700" b="1" dirty="0">
              <a:solidFill>
                <a:schemeClr val="tx1">
                  <a:lumMod val="65000"/>
                  <a:lumOff val="35000"/>
                </a:schemeClr>
              </a:solidFill>
              <a:latin typeface="+mn-ea"/>
              <a:cs typeface="+mn-ea"/>
              <a:sym typeface="Arial" panose="020B0604020202020204" pitchFamily="34" charset="0"/>
            </a:endParaRPr>
          </a:p>
          <a:p>
            <a:pPr marL="285750" indent="-285750" algn="just">
              <a:lnSpc>
                <a:spcPct val="130000"/>
              </a:lnSpc>
              <a:spcBef>
                <a:spcPct val="0"/>
              </a:spcBef>
              <a:buFont typeface="Arial" panose="020B0604020202020204" pitchFamily="34" charset="0"/>
              <a:buChar char="•"/>
            </a:pPr>
            <a:r>
              <a:rPr lang="zh-CN" altLang="en-US" sz="1700" b="1" dirty="0">
                <a:solidFill>
                  <a:schemeClr val="tx1">
                    <a:lumMod val="65000"/>
                    <a:lumOff val="35000"/>
                  </a:schemeClr>
                </a:solidFill>
                <a:latin typeface="+mn-ea"/>
                <a:cs typeface="+mn-ea"/>
                <a:sym typeface="Arial" panose="020B0604020202020204" pitchFamily="34" charset="0"/>
              </a:rPr>
              <a:t>假设：存在正的交易成本和获取信息的成本</a:t>
            </a:r>
            <a:r>
              <a:rPr lang="zh-CN" altLang="en-US" sz="1600" b="1" dirty="0">
                <a:solidFill>
                  <a:schemeClr val="tx1">
                    <a:lumMod val="65000"/>
                    <a:lumOff val="35000"/>
                  </a:schemeClr>
                </a:solidFill>
                <a:latin typeface="+mn-ea"/>
                <a:cs typeface="+mn-ea"/>
                <a:sym typeface="Arial" panose="020B0604020202020204" pitchFamily="34" charset="0"/>
              </a:rPr>
              <a:t>。</a:t>
            </a:r>
            <a:endParaRPr lang="en-US" altLang="zh-CN" sz="1600" b="1" dirty="0">
              <a:solidFill>
                <a:schemeClr val="tx1">
                  <a:lumMod val="65000"/>
                  <a:lumOff val="35000"/>
                </a:schemeClr>
              </a:solidFill>
              <a:latin typeface="+mn-ea"/>
              <a:cs typeface="+mn-ea"/>
              <a:sym typeface="Arial" panose="020B0604020202020204" pitchFamily="34" charset="0"/>
            </a:endParaRPr>
          </a:p>
          <a:p>
            <a:pPr algn="just">
              <a:lnSpc>
                <a:spcPct val="130000"/>
              </a:lnSpc>
              <a:spcBef>
                <a:spcPct val="0"/>
              </a:spcBef>
            </a:pPr>
            <a:endParaRPr lang="zh-CN" altLang="en-US" sz="1600" b="1" dirty="0">
              <a:solidFill>
                <a:schemeClr val="tx1">
                  <a:lumMod val="65000"/>
                  <a:lumOff val="35000"/>
                </a:schemeClr>
              </a:solidFill>
              <a:latin typeface="+mn-ea"/>
              <a:cs typeface="+mn-ea"/>
              <a:sym typeface="Arial" panose="020B0604020202020204" pitchFamily="34" charset="0"/>
            </a:endParaRPr>
          </a:p>
        </p:txBody>
      </p:sp>
      <p:sp>
        <p:nvSpPr>
          <p:cNvPr id="3" name="文本占位符 6"/>
          <p:cNvSpPr txBox="1"/>
          <p:nvPr/>
        </p:nvSpPr>
        <p:spPr>
          <a:xfrm>
            <a:off x="743726" y="1034043"/>
            <a:ext cx="10704548" cy="2921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2400" b="1" dirty="0">
                <a:sym typeface="Arial" panose="020B0604020202020204" pitchFamily="34" charset="0"/>
              </a:rPr>
              <a:t>证券的价格反应市场所有的信息</a:t>
            </a:r>
            <a:endParaRPr lang="en-US" altLang="zh-CN" sz="2400" b="1" dirty="0">
              <a:sym typeface="Arial" panose="020B0604020202020204" pitchFamily="34" charset="0"/>
            </a:endParaRPr>
          </a:p>
          <a:p>
            <a:pPr marL="0" indent="0" algn="ctr">
              <a:buNone/>
            </a:pPr>
            <a:endParaRPr lang="zh-CN" altLang="en-US" sz="2000" b="1" dirty="0">
              <a:sym typeface="Arial" panose="020B0604020202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4.2 </a:t>
            </a:r>
            <a:r>
              <a:rPr lang="zh-CN" altLang="en-US" dirty="0">
                <a:sym typeface="Arial" panose="020B0604020202020204" pitchFamily="34" charset="0"/>
              </a:rPr>
              <a:t>多因子模型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364258"/>
            <a:ext cx="10825372" cy="3853363"/>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模型测试</a:t>
            </a:r>
            <a:r>
              <a:rPr lang="en-US" altLang="zh-CN" sz="2400" b="1" dirty="0">
                <a:latin typeface="+mn-ea"/>
                <a:sym typeface="Arial" panose="020B0604020202020204" pitchFamily="34" charset="0"/>
              </a:rPr>
              <a:t>2</a:t>
            </a:r>
            <a:r>
              <a:rPr lang="zh-CN" altLang="en-US" sz="2400" b="1" dirty="0">
                <a:latin typeface="+mn-ea"/>
                <a:sym typeface="Arial" panose="020B0604020202020204" pitchFamily="34" charset="0"/>
              </a:rPr>
              <a:t>：</a:t>
            </a:r>
            <a:endParaRPr lang="en-US" altLang="zh-CN" sz="2400" b="1" dirty="0">
              <a:latin typeface="+mn-ea"/>
              <a:sym typeface="Arial" panose="020B0604020202020204" pitchFamily="34" charset="0"/>
            </a:endParaRPr>
          </a:p>
          <a:p>
            <a:pPr>
              <a:lnSpc>
                <a:spcPct val="90000"/>
              </a:lnSpc>
              <a:spcBef>
                <a:spcPts val="1000"/>
              </a:spcBef>
            </a:pPr>
            <a:r>
              <a:rPr lang="en-US" altLang="zh-CN" sz="2400" dirty="0">
                <a:latin typeface="+mn-ea"/>
                <a:sym typeface="Arial" panose="020B0604020202020204" pitchFamily="34" charset="0"/>
              </a:rPr>
              <a:t>Chen</a:t>
            </a:r>
            <a:r>
              <a:rPr lang="zh-CN" altLang="en-US" sz="2400" dirty="0">
                <a:latin typeface="+mn-ea"/>
                <a:sym typeface="Arial" panose="020B0604020202020204" pitchFamily="34" charset="0"/>
              </a:rPr>
              <a:t>、</a:t>
            </a:r>
            <a:r>
              <a:rPr lang="en-US" altLang="zh-CN" sz="2400" dirty="0">
                <a:latin typeface="+mn-ea"/>
                <a:sym typeface="Arial" panose="020B0604020202020204" pitchFamily="34" charset="0"/>
              </a:rPr>
              <a:t>Roll</a:t>
            </a:r>
            <a:r>
              <a:rPr lang="zh-CN" altLang="en-US" sz="2400" dirty="0">
                <a:latin typeface="+mn-ea"/>
                <a:sym typeface="Arial" panose="020B0604020202020204" pitchFamily="34" charset="0"/>
              </a:rPr>
              <a:t>和</a:t>
            </a:r>
            <a:r>
              <a:rPr lang="en-US" altLang="zh-CN" sz="2400" dirty="0">
                <a:latin typeface="+mn-ea"/>
                <a:sym typeface="Arial" panose="020B0604020202020204" pitchFamily="34" charset="0"/>
              </a:rPr>
              <a:t>Ross</a:t>
            </a:r>
            <a:r>
              <a:rPr lang="zh-CN" altLang="en-US" sz="2400" dirty="0">
                <a:latin typeface="+mn-ea"/>
                <a:sym typeface="Arial" panose="020B0604020202020204" pitchFamily="34" charset="0"/>
              </a:rPr>
              <a:t>给出的另一种方法是寻找与股票收益相关的</a:t>
            </a:r>
            <a:r>
              <a:rPr lang="zh-CN" altLang="en-US" sz="2400" b="1" dirty="0">
                <a:latin typeface="+mn-ea"/>
                <a:sym typeface="Arial" panose="020B0604020202020204" pitchFamily="34" charset="0"/>
              </a:rPr>
              <a:t>经济变量</a:t>
            </a:r>
            <a:r>
              <a:rPr lang="zh-CN" altLang="en-US" sz="2400" dirty="0">
                <a:latin typeface="+mn-ea"/>
                <a:sym typeface="Arial" panose="020B0604020202020204" pitchFamily="34" charset="0"/>
              </a:rPr>
              <a:t>，然后测试收益对这些经济因子的载荷是否描述了预期收益的横截面特征。</a:t>
            </a:r>
            <a:endParaRPr lang="en-US" altLang="zh-CN" sz="24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这种方法着眼于</a:t>
            </a:r>
            <a:r>
              <a:rPr lang="zh-CN" altLang="en-US" sz="2400" b="1" dirty="0">
                <a:latin typeface="+mn-ea"/>
                <a:sym typeface="Arial" panose="020B0604020202020204" pitchFamily="34" charset="0"/>
              </a:rPr>
              <a:t>寻找与实际市场表现相关的经济因子</a:t>
            </a:r>
            <a:r>
              <a:rPr lang="zh-CN" altLang="en-US" sz="2400" dirty="0">
                <a:latin typeface="+mn-ea"/>
                <a:sym typeface="Arial" panose="020B0604020202020204" pitchFamily="34" charset="0"/>
              </a:rPr>
              <a:t>，以更好地解释资产的预期收益。</a:t>
            </a:r>
            <a:endParaRPr lang="en-US" altLang="zh-CN" sz="2400" b="1"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一系列可能与收益相关的商业条件变量中最有影响力的是：</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400" dirty="0">
                <a:latin typeface="+mn-ea"/>
                <a:sym typeface="Arial" panose="020B0604020202020204" pitchFamily="34" charset="0"/>
              </a:rPr>
              <a:t>工业生产增长率</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400" dirty="0">
                <a:latin typeface="+mn-ea"/>
                <a:sym typeface="Arial" panose="020B0604020202020204" pitchFamily="34" charset="0"/>
              </a:rPr>
              <a:t>长期低评级公司债券与长期政府债券回报率之间的差异</a:t>
            </a:r>
            <a:endParaRPr lang="en-US" altLang="zh-CN" sz="24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次重要的变量意外通货膨胀率以及长期和短期政府债券回报率之间的差异。</a:t>
            </a:r>
            <a:endParaRPr lang="en-US" altLang="zh-CN" sz="2400" dirty="0">
              <a:latin typeface="+mn-ea"/>
              <a:sym typeface="Arial" panose="020B0604020202020204" pitchFamily="34"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4.2 </a:t>
            </a:r>
            <a:r>
              <a:rPr lang="zh-CN" altLang="en-US" dirty="0">
                <a:sym typeface="Arial" panose="020B0604020202020204" pitchFamily="34" charset="0"/>
              </a:rPr>
              <a:t>多因子模型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364258"/>
            <a:ext cx="10825372" cy="2010807"/>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多因子模型与 </a:t>
            </a:r>
            <a:r>
              <a:rPr lang="en-US" altLang="zh-CN" sz="2400" b="1" dirty="0">
                <a:latin typeface="+mn-ea"/>
                <a:sym typeface="Arial" panose="020B0604020202020204" pitchFamily="34" charset="0"/>
              </a:rPr>
              <a:t>SLB </a:t>
            </a:r>
            <a:r>
              <a:rPr lang="zh-CN" altLang="en-US" sz="2400" b="1" dirty="0">
                <a:latin typeface="+mn-ea"/>
                <a:sym typeface="Arial" panose="020B0604020202020204" pitchFamily="34" charset="0"/>
              </a:rPr>
              <a:t>模型比较：</a:t>
            </a:r>
            <a:endParaRPr lang="en-US" altLang="zh-CN" sz="2400" b="1"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400" dirty="0">
                <a:latin typeface="+mn-ea"/>
                <a:sym typeface="Arial" panose="020B0604020202020204" pitchFamily="34" charset="0"/>
              </a:rPr>
              <a:t>纳入</a:t>
            </a:r>
            <a:r>
              <a:rPr lang="en-US" altLang="zh-CN" sz="2400" dirty="0">
                <a:latin typeface="+mn-ea"/>
                <a:sym typeface="Arial" panose="020B0604020202020204" pitchFamily="34" charset="0"/>
              </a:rPr>
              <a:t>SLB</a:t>
            </a:r>
            <a:r>
              <a:rPr lang="zh-CN" altLang="en-US" sz="2400" dirty="0">
                <a:latin typeface="+mn-ea"/>
                <a:sym typeface="Arial" panose="020B0604020202020204" pitchFamily="34" charset="0"/>
              </a:rPr>
              <a:t>的市场</a:t>
            </a:r>
            <a:r>
              <a:rPr lang="en-US" altLang="zh-CN" sz="2400" dirty="0">
                <a:latin typeface="+mn-ea"/>
                <a:sym typeface="Arial" panose="020B0604020202020204" pitchFamily="34" charset="0"/>
              </a:rPr>
              <a:t>β</a:t>
            </a:r>
            <a:r>
              <a:rPr lang="zh-CN" altLang="en-US" sz="2400" dirty="0">
                <a:latin typeface="+mn-ea"/>
                <a:sym typeface="Arial" panose="020B0604020202020204" pitchFamily="34" charset="0"/>
              </a:rPr>
              <a:t>对于解释预期收益的横截面特征的经济因子的能力几乎没有影响，但</a:t>
            </a:r>
            <a:r>
              <a:rPr lang="en-US" altLang="zh-CN" sz="2400" dirty="0">
                <a:latin typeface="+mn-ea"/>
                <a:sym typeface="Arial" panose="020B0604020202020204" pitchFamily="34" charset="0"/>
              </a:rPr>
              <a:t>β</a:t>
            </a:r>
            <a:r>
              <a:rPr lang="zh-CN" altLang="en-US" sz="2400" dirty="0">
                <a:latin typeface="+mn-ea"/>
                <a:sym typeface="Arial" panose="020B0604020202020204" pitchFamily="34" charset="0"/>
              </a:rPr>
              <a:t>没有边际解释能力</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400" dirty="0">
                <a:latin typeface="+mn-ea"/>
                <a:sym typeface="Arial" panose="020B0604020202020204" pitchFamily="34" charset="0"/>
              </a:rPr>
              <a:t>商业条件变量，特别是低等级公司债券和政府债券收益之间的差异，解释了 </a:t>
            </a:r>
            <a:r>
              <a:rPr lang="en-US" altLang="zh-CN" sz="2400" dirty="0">
                <a:latin typeface="+mn-ea"/>
                <a:sym typeface="Arial" panose="020B0604020202020204" pitchFamily="34" charset="0"/>
              </a:rPr>
              <a:t>SLB </a:t>
            </a:r>
            <a:r>
              <a:rPr lang="zh-CN" altLang="en-US" sz="2400" dirty="0">
                <a:latin typeface="+mn-ea"/>
                <a:sym typeface="Arial" panose="020B0604020202020204" pitchFamily="34" charset="0"/>
              </a:rPr>
              <a:t>模型的规模异常</a:t>
            </a:r>
            <a:endParaRPr lang="en-US" altLang="zh-CN" sz="2400" dirty="0">
              <a:latin typeface="+mn-ea"/>
              <a:sym typeface="Arial" panose="020B0604020202020204" pitchFamily="34" charset="0"/>
            </a:endParaRPr>
          </a:p>
        </p:txBody>
      </p:sp>
      <p:sp>
        <p:nvSpPr>
          <p:cNvPr id="3" name="文本框 2"/>
          <p:cNvSpPr txBox="1"/>
          <p:nvPr/>
        </p:nvSpPr>
        <p:spPr>
          <a:xfrm>
            <a:off x="442913" y="3494891"/>
            <a:ext cx="10825372" cy="2803844"/>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评价：</a:t>
            </a:r>
            <a:endParaRPr lang="en-US" altLang="zh-CN" sz="2400" b="1"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400" dirty="0">
                <a:latin typeface="+mn-ea"/>
                <a:sym typeface="Arial" panose="020B0604020202020204" pitchFamily="34" charset="0"/>
              </a:rPr>
              <a:t>可以用来研究横截面中的共同经济因子与随时间变化的预期收益相关的金融（股息收益率和期限结构）变量之间的关联；</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400" dirty="0">
                <a:latin typeface="+mn-ea"/>
                <a:sym typeface="Arial" panose="020B0604020202020204" pitchFamily="34" charset="0"/>
              </a:rPr>
              <a:t>寻找与预期收益相关的经济变量，因此它可以在模拟预期收益与实际经济之间的关联的关键任务中发挥作用；</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400" dirty="0">
                <a:latin typeface="+mn-ea"/>
                <a:sym typeface="Arial" panose="020B0604020202020204" pitchFamily="34" charset="0"/>
              </a:rPr>
              <a:t>有希望通过这种方法，对预期收益行为（横截面和时间序列）以及预期收益与实体经济之间的联系形成统一的描述，这将有助于更好地理解资产定价。</a:t>
            </a:r>
            <a:endParaRPr lang="en-US" altLang="zh-CN" sz="2400" dirty="0">
              <a:latin typeface="+mn-ea"/>
              <a:sym typeface="Arial" panose="020B0604020202020204" pitchFamily="34"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4.2 </a:t>
            </a:r>
            <a:r>
              <a:rPr lang="zh-CN" altLang="en-US" dirty="0">
                <a:sym typeface="Arial" panose="020B0604020202020204" pitchFamily="34" charset="0"/>
              </a:rPr>
              <a:t>多因子模型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364258"/>
            <a:ext cx="10825372" cy="3596882"/>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注意事项：</a:t>
            </a:r>
            <a:endParaRPr lang="en-US" altLang="zh-CN" sz="2400" b="1" dirty="0">
              <a:latin typeface="+mn-ea"/>
              <a:sym typeface="Arial" panose="020B0604020202020204" pitchFamily="34" charset="0"/>
            </a:endParaRPr>
          </a:p>
          <a:p>
            <a:pPr>
              <a:lnSpc>
                <a:spcPct val="90000"/>
              </a:lnSpc>
              <a:spcBef>
                <a:spcPts val="1000"/>
              </a:spcBef>
            </a:pPr>
            <a:r>
              <a:rPr lang="en-US" altLang="zh-CN" sz="2400" dirty="0">
                <a:latin typeface="+mn-ea"/>
                <a:sym typeface="Arial" panose="020B0604020202020204" pitchFamily="34" charset="0"/>
              </a:rPr>
              <a:t>Chen</a:t>
            </a:r>
            <a:r>
              <a:rPr lang="zh-CN" altLang="en-US" sz="2400" dirty="0">
                <a:latin typeface="+mn-ea"/>
                <a:sym typeface="Arial" panose="020B0604020202020204" pitchFamily="34" charset="0"/>
              </a:rPr>
              <a:t>、</a:t>
            </a:r>
            <a:r>
              <a:rPr lang="en-US" altLang="zh-CN" sz="2400" dirty="0">
                <a:latin typeface="+mn-ea"/>
                <a:sym typeface="Arial" panose="020B0604020202020204" pitchFamily="34" charset="0"/>
              </a:rPr>
              <a:t>Roll </a:t>
            </a:r>
            <a:r>
              <a:rPr lang="zh-CN" altLang="en-US" sz="2400" dirty="0">
                <a:latin typeface="+mn-ea"/>
                <a:sym typeface="Arial" panose="020B0604020202020204" pitchFamily="34" charset="0"/>
              </a:rPr>
              <a:t>和 </a:t>
            </a:r>
            <a:r>
              <a:rPr lang="en-US" altLang="zh-CN" sz="2400" dirty="0">
                <a:latin typeface="+mn-ea"/>
                <a:sym typeface="Arial" panose="020B0604020202020204" pitchFamily="34" charset="0"/>
              </a:rPr>
              <a:t>Ross </a:t>
            </a:r>
            <a:r>
              <a:rPr lang="zh-CN" altLang="en-US" sz="2400" dirty="0">
                <a:latin typeface="+mn-ea"/>
                <a:sym typeface="Arial" panose="020B0604020202020204" pitchFamily="34" charset="0"/>
              </a:rPr>
              <a:t>方法的灵活性可能是一个陷阱。</a:t>
            </a:r>
            <a:endParaRPr lang="en-US" altLang="zh-CN" sz="24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由于多因子模型最多只能提供对于影响收益和预期收益的变量的模糊预测，因此存在这样一种风险，即测算出的收益与经济因子之间的关系是虚假的，是特定样本特殊性的结果。</a:t>
            </a:r>
            <a:endParaRPr lang="en-US" altLang="zh-CN" sz="24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因此，需要进行更多的稳健性测试，提升面对复杂适应系统的能力。</a:t>
            </a:r>
            <a:endParaRPr lang="en-US" altLang="zh-CN" sz="24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例如，尽管 </a:t>
            </a:r>
            <a:r>
              <a:rPr lang="en-US" altLang="zh-CN" sz="2400" dirty="0">
                <a:latin typeface="+mn-ea"/>
                <a:sym typeface="Arial" panose="020B0604020202020204" pitchFamily="34" charset="0"/>
              </a:rPr>
              <a:t>Chen</a:t>
            </a:r>
            <a:r>
              <a:rPr lang="zh-CN" altLang="en-US" sz="2400" dirty="0">
                <a:latin typeface="+mn-ea"/>
                <a:sym typeface="Arial" panose="020B0604020202020204" pitchFamily="34" charset="0"/>
              </a:rPr>
              <a:t>、</a:t>
            </a:r>
            <a:r>
              <a:rPr lang="en-US" altLang="zh-CN" sz="2400" dirty="0">
                <a:latin typeface="+mn-ea"/>
                <a:sym typeface="Arial" panose="020B0604020202020204" pitchFamily="34" charset="0"/>
              </a:rPr>
              <a:t>Roll </a:t>
            </a:r>
            <a:r>
              <a:rPr lang="zh-CN" altLang="en-US" sz="2400" dirty="0">
                <a:latin typeface="+mn-ea"/>
                <a:sym typeface="Arial" panose="020B0604020202020204" pitchFamily="34" charset="0"/>
              </a:rPr>
              <a:t>和 </a:t>
            </a:r>
            <a:r>
              <a:rPr lang="en-US" altLang="zh-CN" sz="2400" dirty="0">
                <a:latin typeface="+mn-ea"/>
                <a:sym typeface="Arial" panose="020B0604020202020204" pitchFamily="34" charset="0"/>
              </a:rPr>
              <a:t>Ross </a:t>
            </a:r>
            <a:r>
              <a:rPr lang="zh-CN" altLang="en-US" sz="2400" dirty="0">
                <a:latin typeface="+mn-ea"/>
                <a:sym typeface="Arial" panose="020B0604020202020204" pitchFamily="34" charset="0"/>
              </a:rPr>
              <a:t>所使用的收益和经济因子在早期和后期都可用，但我们没有证据表明这些因子在其样本之外的表现。因此，需要谨慎对待这些结果。</a:t>
            </a:r>
            <a:endParaRPr lang="en-US" altLang="zh-CN" sz="2400" dirty="0">
              <a:latin typeface="+mn-ea"/>
              <a:sym typeface="Arial" panose="020B0604020202020204" pitchFamily="34"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2913" y="243569"/>
            <a:ext cx="9699893" cy="617518"/>
          </a:xfrm>
        </p:spPr>
        <p:txBody>
          <a:bodyPr>
            <a:normAutofit/>
          </a:bodyPr>
          <a:lstStyle/>
          <a:p>
            <a:r>
              <a:rPr lang="en-US" altLang="zh-CN" dirty="0">
                <a:sym typeface="Arial" panose="020B0604020202020204" pitchFamily="34" charset="0"/>
              </a:rPr>
              <a:t>4.3 </a:t>
            </a:r>
            <a:r>
              <a:rPr lang="zh-CN" altLang="en-US" dirty="0">
                <a:sym typeface="Arial" panose="020B0604020202020204" pitchFamily="34" charset="0"/>
              </a:rPr>
              <a:t>基于消费的资产定价模型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364258"/>
            <a:ext cx="10825372" cy="4646400"/>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模型介绍：资产价格的变化由投资者对未来消费的预期变化所驱动</a:t>
            </a:r>
            <a:r>
              <a:rPr lang="zh-CN" altLang="en-US" sz="2400" dirty="0">
                <a:latin typeface="+mn-ea"/>
                <a:sym typeface="Arial" panose="020B0604020202020204" pitchFamily="34" charset="0"/>
              </a:rPr>
              <a:t>。</a:t>
            </a:r>
            <a:endParaRPr lang="en-US" altLang="zh-CN" sz="24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最优消费和投资组合决策之间的相互作用导致证券的预期收益与消费</a:t>
            </a:r>
            <a:r>
              <a:rPr lang="en-US" altLang="zh-CN" sz="2400" dirty="0">
                <a:latin typeface="+mn-ea"/>
                <a:sym typeface="Arial" panose="020B0604020202020204" pitchFamily="34" charset="0"/>
              </a:rPr>
              <a:t>β</a:t>
            </a:r>
            <a:r>
              <a:rPr lang="zh-CN" altLang="en-US" sz="2400" dirty="0">
                <a:latin typeface="+mn-ea"/>
                <a:sym typeface="Arial" panose="020B0604020202020204" pitchFamily="34" charset="0"/>
              </a:rPr>
              <a:t>之间存在正线性关系</a:t>
            </a:r>
            <a:r>
              <a:rPr lang="en-US" altLang="zh-CN" sz="2400" dirty="0">
                <a:latin typeface="+mn-ea"/>
                <a:sym typeface="Arial" panose="020B0604020202020204" pitchFamily="34" charset="0"/>
              </a:rPr>
              <a:t>(Breeden)</a:t>
            </a:r>
            <a:r>
              <a:rPr lang="zh-CN" altLang="en-US" sz="2400" dirty="0">
                <a:latin typeface="+mn-ea"/>
                <a:sym typeface="Arial" panose="020B0604020202020204" pitchFamily="34" charset="0"/>
              </a:rPr>
              <a:t>。模型假设决定投资组合时，会考虑到未来的消费需求和收入水平，以及资产价格的变化对其消费能力的影响。</a:t>
            </a:r>
            <a:endParaRPr lang="en-US" altLang="zh-CN" sz="2400" dirty="0">
              <a:latin typeface="+mn-ea"/>
              <a:sym typeface="Arial" panose="020B0604020202020204" pitchFamily="34" charset="0"/>
            </a:endParaRPr>
          </a:p>
          <a:p>
            <a:pPr>
              <a:lnSpc>
                <a:spcPct val="90000"/>
              </a:lnSpc>
              <a:spcBef>
                <a:spcPts val="1000"/>
              </a:spcBef>
            </a:pPr>
            <a:endParaRPr lang="en-US" altLang="zh-CN" sz="2400" b="1" dirty="0">
              <a:latin typeface="+mn-ea"/>
              <a:sym typeface="Arial" panose="020B0604020202020204" pitchFamily="34" charset="0"/>
            </a:endParaRPr>
          </a:p>
          <a:p>
            <a:pPr>
              <a:lnSpc>
                <a:spcPct val="90000"/>
              </a:lnSpc>
              <a:spcBef>
                <a:spcPts val="1000"/>
              </a:spcBef>
            </a:pPr>
            <a:r>
              <a:rPr lang="zh-CN" altLang="en-US" sz="2400" b="1" dirty="0">
                <a:latin typeface="+mn-ea"/>
                <a:sym typeface="Arial" panose="020B0604020202020204" pitchFamily="34" charset="0"/>
              </a:rPr>
              <a:t>核心思想：消费和投资决策是密切相关的</a:t>
            </a:r>
            <a:endParaRPr lang="en-US" altLang="zh-CN" sz="2400" b="1"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投资者会根据消费需求和收入水平决定投资组合，以实现最大化效用。因此，资产价格的变化会影响投资者的消费能力和效用水平，从而影响其投资决策。</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400" dirty="0">
                <a:latin typeface="+mn-ea"/>
                <a:sym typeface="Arial" panose="020B0604020202020204" pitchFamily="34" charset="0"/>
              </a:rPr>
              <a:t>预期未来消费和收入水平增加，增加对风险资产的投资，获得更高的收益</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400" dirty="0">
                <a:latin typeface="+mn-ea"/>
                <a:sym typeface="Arial" panose="020B0604020202020204" pitchFamily="34" charset="0"/>
              </a:rPr>
              <a:t>预期未来消费和收入水平下降，减少对风险资产的投资，保护其消费能力</a:t>
            </a:r>
            <a:endParaRPr lang="zh-CN" altLang="en-US" sz="2400" dirty="0">
              <a:latin typeface="+mn-ea"/>
              <a:sym typeface="Arial" panose="020B0604020202020204" pitchFamily="34" charset="0"/>
            </a:endParaRPr>
          </a:p>
          <a:p>
            <a:pPr>
              <a:lnSpc>
                <a:spcPct val="90000"/>
              </a:lnSpc>
              <a:spcBef>
                <a:spcPts val="1000"/>
              </a:spcBef>
            </a:pPr>
            <a:endParaRPr lang="en-US" altLang="zh-CN" sz="2400" dirty="0">
              <a:latin typeface="+mn-ea"/>
              <a:sym typeface="Arial" panose="020B0604020202020204" pitchFamily="34"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2913" y="243569"/>
            <a:ext cx="9699893" cy="617518"/>
          </a:xfrm>
        </p:spPr>
        <p:txBody>
          <a:bodyPr>
            <a:normAutofit/>
          </a:bodyPr>
          <a:lstStyle/>
          <a:p>
            <a:r>
              <a:rPr lang="en-US" altLang="zh-CN" dirty="0">
                <a:sym typeface="Arial" panose="020B0604020202020204" pitchFamily="34" charset="0"/>
              </a:rPr>
              <a:t>4.3 </a:t>
            </a:r>
            <a:r>
              <a:rPr lang="zh-CN" altLang="en-US" dirty="0">
                <a:sym typeface="Arial" panose="020B0604020202020204" pitchFamily="34" charset="0"/>
              </a:rPr>
              <a:t>基于消费的资产定价模型</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364258"/>
            <a:ext cx="10825372" cy="4185761"/>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实证工作：</a:t>
            </a:r>
            <a:endParaRPr lang="en-US" altLang="zh-CN" sz="2400" b="1"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经常联合检验其时间序列和横截面预测，使用</a:t>
            </a:r>
            <a:r>
              <a:rPr lang="en-US" altLang="zh-CN" sz="2400" dirty="0">
                <a:latin typeface="+mn-ea"/>
                <a:sym typeface="Arial" panose="020B0604020202020204" pitchFamily="34" charset="0"/>
              </a:rPr>
              <a:t>Hansen</a:t>
            </a:r>
            <a:r>
              <a:rPr lang="zh-CN" altLang="en-US" sz="2400" dirty="0">
                <a:latin typeface="+mn-ea"/>
                <a:sym typeface="Arial" panose="020B0604020202020204" pitchFamily="34" charset="0"/>
              </a:rPr>
              <a:t>和</a:t>
            </a:r>
            <a:r>
              <a:rPr lang="en-US" altLang="zh-CN" sz="2400" dirty="0">
                <a:latin typeface="+mn-ea"/>
                <a:sym typeface="Arial" panose="020B0604020202020204" pitchFamily="34" charset="0"/>
              </a:rPr>
              <a:t>Singleton(1982)</a:t>
            </a:r>
            <a:r>
              <a:rPr lang="zh-CN" altLang="en-US" sz="2400" dirty="0">
                <a:latin typeface="+mn-ea"/>
                <a:sym typeface="Arial" panose="020B0604020202020204" pitchFamily="34" charset="0"/>
              </a:rPr>
              <a:t>中的开创性方法。</a:t>
            </a:r>
            <a:endParaRPr lang="en-US" altLang="zh-CN" sz="24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测试有时不能通过有用性测试；它们不会增强我们描述回报行为的能力。</a:t>
            </a:r>
            <a:endParaRPr lang="zh-CN" altLang="en-US" sz="2400" dirty="0">
              <a:latin typeface="+mn-ea"/>
              <a:sym typeface="Arial" panose="020B0604020202020204" pitchFamily="34" charset="0"/>
            </a:endParaRPr>
          </a:p>
          <a:p>
            <a:pPr>
              <a:lnSpc>
                <a:spcPct val="90000"/>
              </a:lnSpc>
              <a:spcBef>
                <a:spcPts val="1000"/>
              </a:spcBef>
            </a:pPr>
            <a:endParaRPr lang="en-US" altLang="zh-CN" sz="2400" dirty="0">
              <a:latin typeface="+mn-ea"/>
              <a:sym typeface="Arial" panose="020B0604020202020204" pitchFamily="34" charset="0"/>
            </a:endParaRPr>
          </a:p>
          <a:p>
            <a:pPr>
              <a:lnSpc>
                <a:spcPct val="90000"/>
              </a:lnSpc>
              <a:spcBef>
                <a:spcPts val="1000"/>
              </a:spcBef>
            </a:pPr>
            <a:r>
              <a:rPr lang="zh-CN" altLang="en-US" sz="2400" b="1" dirty="0">
                <a:latin typeface="+mn-ea"/>
                <a:sym typeface="Arial" panose="020B0604020202020204" pitchFamily="34" charset="0"/>
              </a:rPr>
              <a:t>优点：</a:t>
            </a:r>
            <a:endParaRPr lang="en-US" altLang="zh-CN" sz="2400" b="1"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提供一种更加直观和实用的方式来理解资产价格是如何根据投资者的消费和投资决策来确定的。</a:t>
            </a:r>
            <a:endParaRPr lang="en-US" altLang="zh-CN" sz="24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通过将投资者的消费偏好和预期纳入模型中，可以更好地捕捉资产价格的复杂动态及其与更广泛经济的关系。</a:t>
            </a:r>
            <a:endParaRPr lang="zh-CN" altLang="en-US" sz="2400" dirty="0">
              <a:latin typeface="+mn-ea"/>
              <a:sym typeface="Arial" panose="020B0604020202020204" pitchFamily="34"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2913" y="243569"/>
            <a:ext cx="9699893" cy="617518"/>
          </a:xfrm>
        </p:spPr>
        <p:txBody>
          <a:bodyPr>
            <a:normAutofit/>
          </a:bodyPr>
          <a:lstStyle/>
          <a:p>
            <a:r>
              <a:rPr lang="en-US" altLang="zh-CN" dirty="0">
                <a:sym typeface="Arial" panose="020B0604020202020204" pitchFamily="34" charset="0"/>
              </a:rPr>
              <a:t>4.4 </a:t>
            </a:r>
            <a:r>
              <a:rPr lang="zh-CN" altLang="en-US" dirty="0">
                <a:sym typeface="Arial" panose="020B0604020202020204" pitchFamily="34" charset="0"/>
              </a:rPr>
              <a:t>总结</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234992"/>
            <a:ext cx="10825372" cy="5159361"/>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坏消息：</a:t>
            </a:r>
            <a:endParaRPr lang="en-US" altLang="zh-CN" sz="2400" b="1" dirty="0">
              <a:latin typeface="+mn-ea"/>
              <a:sym typeface="Arial" panose="020B0604020202020204" pitchFamily="34" charset="0"/>
            </a:endParaRPr>
          </a:p>
          <a:p>
            <a:pPr>
              <a:lnSpc>
                <a:spcPct val="90000"/>
              </a:lnSpc>
              <a:spcBef>
                <a:spcPts val="1000"/>
              </a:spcBef>
            </a:pPr>
            <a:r>
              <a:rPr lang="en-US" altLang="zh-CN" sz="2400" dirty="0">
                <a:latin typeface="+mn-ea"/>
                <a:sym typeface="Arial" panose="020B0604020202020204" pitchFamily="34" charset="0"/>
              </a:rPr>
              <a:t>SLB </a:t>
            </a:r>
            <a:r>
              <a:rPr lang="zh-CN" altLang="en-US" sz="2400" dirty="0">
                <a:latin typeface="+mn-ea"/>
                <a:sym typeface="Arial" panose="020B0604020202020204" pitchFamily="34" charset="0"/>
              </a:rPr>
              <a:t>模型：</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规模、杠杆率、</a:t>
            </a:r>
            <a:r>
              <a:rPr lang="en-US" altLang="zh-CN" sz="2000" dirty="0">
                <a:latin typeface="+mn-ea"/>
                <a:sym typeface="Arial" panose="020B0604020202020204" pitchFamily="34" charset="0"/>
              </a:rPr>
              <a:t>E/P </a:t>
            </a:r>
            <a:r>
              <a:rPr lang="zh-CN" altLang="en-US" sz="2000" dirty="0">
                <a:latin typeface="+mn-ea"/>
                <a:sym typeface="Arial" panose="020B0604020202020204" pitchFamily="34" charset="0"/>
              </a:rPr>
              <a:t>和账面市值比等变量在包括市场</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的测试中具有解释力</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市场</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相对于异常变量没有解释力</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模型在针对多因素模型的测试中也被拒绝</a:t>
            </a:r>
            <a:endParaRPr lang="en-US" altLang="zh-CN" sz="20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基于消费的资产定价模型：</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在对时间序列和横截面预测的组合测试中被拒绝</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股权溢价之谜在横截面测试中无处不在</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在与</a:t>
            </a:r>
            <a:r>
              <a:rPr lang="en-US" altLang="zh-CN" sz="2000" dirty="0">
                <a:latin typeface="+mn-ea"/>
                <a:sym typeface="Arial" panose="020B0604020202020204" pitchFamily="34" charset="0"/>
              </a:rPr>
              <a:t>SLB</a:t>
            </a:r>
            <a:r>
              <a:rPr lang="zh-CN" altLang="en-US" sz="2000" dirty="0">
                <a:latin typeface="+mn-ea"/>
                <a:sym typeface="Arial" panose="020B0604020202020204" pitchFamily="34" charset="0"/>
              </a:rPr>
              <a:t>模型和多因素模型的测试中，消费</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没有边际解释力</a:t>
            </a:r>
            <a:endParaRPr lang="en-US" altLang="zh-CN" sz="20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多因素模型：表现较好</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b="0" i="0" dirty="0">
                <a:solidFill>
                  <a:srgbClr val="000000"/>
                </a:solidFill>
                <a:effectLst/>
                <a:latin typeface="Open Sans" panose="020B0606030504020204" pitchFamily="34" charset="0"/>
              </a:rPr>
              <a:t>在</a:t>
            </a:r>
            <a:r>
              <a:rPr lang="en-US" altLang="zh-CN" sz="2000" b="0" i="0" dirty="0">
                <a:solidFill>
                  <a:srgbClr val="000000"/>
                </a:solidFill>
                <a:effectLst/>
                <a:latin typeface="Open Sans" panose="020B0606030504020204" pitchFamily="34" charset="0"/>
              </a:rPr>
              <a:t>SLB</a:t>
            </a:r>
            <a:r>
              <a:rPr lang="zh-CN" altLang="en-US" sz="2000" b="0" i="0" dirty="0">
                <a:solidFill>
                  <a:srgbClr val="000000"/>
                </a:solidFill>
                <a:effectLst/>
                <a:latin typeface="Open Sans" panose="020B0606030504020204" pitchFamily="34" charset="0"/>
              </a:rPr>
              <a:t>和</a:t>
            </a:r>
            <a:r>
              <a:rPr lang="en-US" altLang="zh-CN" sz="2000" b="0" i="0" dirty="0">
                <a:solidFill>
                  <a:srgbClr val="000000"/>
                </a:solidFill>
                <a:effectLst/>
                <a:latin typeface="Open Sans" panose="020B0606030504020204" pitchFamily="34" charset="0"/>
              </a:rPr>
              <a:t>CCAPM</a:t>
            </a:r>
            <a:r>
              <a:rPr lang="zh-CN" altLang="en-US" sz="2000" b="0" i="0" dirty="0">
                <a:solidFill>
                  <a:srgbClr val="000000"/>
                </a:solidFill>
                <a:effectLst/>
                <a:latin typeface="Open Sans" panose="020B0606030504020204" pitchFamily="34" charset="0"/>
              </a:rPr>
              <a:t>模型的测试中幸存下来</a:t>
            </a:r>
            <a:r>
              <a:rPr lang="zh-CN" altLang="en-US" sz="2000" dirty="0">
                <a:solidFill>
                  <a:srgbClr val="000000"/>
                </a:solidFill>
                <a:latin typeface="Open Sans" panose="020B0606030504020204" pitchFamily="34" charset="0"/>
              </a:rPr>
              <a:t>，有</a:t>
            </a:r>
            <a:r>
              <a:rPr lang="zh-CN" altLang="en-US" sz="2000" b="0" i="0" dirty="0">
                <a:solidFill>
                  <a:srgbClr val="000000"/>
                </a:solidFill>
                <a:effectLst/>
                <a:latin typeface="Open Sans" panose="020B0606030504020204" pitchFamily="34" charset="0"/>
              </a:rPr>
              <a:t>助于解释</a:t>
            </a:r>
            <a:r>
              <a:rPr lang="en-US" altLang="zh-CN" sz="2000" b="0" i="0" dirty="0">
                <a:solidFill>
                  <a:srgbClr val="000000"/>
                </a:solidFill>
                <a:effectLst/>
                <a:latin typeface="Open Sans" panose="020B0606030504020204" pitchFamily="34" charset="0"/>
              </a:rPr>
              <a:t>SLB</a:t>
            </a:r>
            <a:r>
              <a:rPr lang="zh-CN" altLang="en-US" sz="2000" b="0" i="0" dirty="0">
                <a:solidFill>
                  <a:srgbClr val="000000"/>
                </a:solidFill>
                <a:effectLst/>
                <a:latin typeface="Open Sans" panose="020B0606030504020204" pitchFamily="34" charset="0"/>
              </a:rPr>
              <a:t>模型的规模大小异常</a:t>
            </a:r>
            <a:endParaRPr lang="en-US" altLang="zh-CN" sz="2000" b="0" i="0" dirty="0">
              <a:solidFill>
                <a:srgbClr val="000000"/>
              </a:solidFill>
              <a:effectLst/>
              <a:latin typeface="Open Sans" panose="020B0606030504020204" pitchFamily="34" charset="0"/>
            </a:endParaRPr>
          </a:p>
          <a:p>
            <a:pPr marL="342900" indent="-342900">
              <a:lnSpc>
                <a:spcPct val="90000"/>
              </a:lnSpc>
              <a:spcBef>
                <a:spcPts val="1000"/>
              </a:spcBef>
              <a:buFont typeface="Arial" panose="020B0604020202020204" pitchFamily="34" charset="0"/>
              <a:buChar char="•"/>
            </a:pPr>
            <a:r>
              <a:rPr lang="zh-CN" altLang="en-US" sz="2000" dirty="0">
                <a:solidFill>
                  <a:srgbClr val="000000"/>
                </a:solidFill>
                <a:latin typeface="Open Sans" panose="020B0606030504020204" pitchFamily="34" charset="0"/>
              </a:rPr>
              <a:t>但</a:t>
            </a:r>
            <a:r>
              <a:rPr lang="zh-CN" altLang="en-US" sz="2000" b="0" i="0" dirty="0">
                <a:solidFill>
                  <a:srgbClr val="000000"/>
                </a:solidFill>
                <a:effectLst/>
                <a:latin typeface="Open Sans" panose="020B0606030504020204" pitchFamily="34" charset="0"/>
              </a:rPr>
              <a:t>结果对测试中使用的资产很敏感，经济因素</a:t>
            </a:r>
            <a:r>
              <a:rPr lang="el-GR" altLang="zh-CN" sz="2000" b="0" i="1" dirty="0">
                <a:solidFill>
                  <a:srgbClr val="000000"/>
                </a:solidFill>
                <a:effectLst/>
                <a:latin typeface="Open Sans" panose="020B0606030504020204" pitchFamily="34" charset="0"/>
              </a:rPr>
              <a:t>β</a:t>
            </a:r>
            <a:r>
              <a:rPr lang="zh-CN" altLang="en-US" sz="2000" b="0" i="0" dirty="0">
                <a:solidFill>
                  <a:srgbClr val="000000"/>
                </a:solidFill>
                <a:effectLst/>
                <a:latin typeface="Open Sans" panose="020B0606030504020204" pitchFamily="34" charset="0"/>
              </a:rPr>
              <a:t>的估计方式令人不安</a:t>
            </a:r>
            <a:endParaRPr lang="en-US" altLang="zh-CN" sz="2000" dirty="0">
              <a:latin typeface="+mn-ea"/>
              <a:sym typeface="Arial" panose="020B0604020202020204" pitchFamily="34"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2913" y="243569"/>
            <a:ext cx="9699893" cy="617518"/>
          </a:xfrm>
        </p:spPr>
        <p:txBody>
          <a:bodyPr>
            <a:normAutofit/>
          </a:bodyPr>
          <a:lstStyle/>
          <a:p>
            <a:r>
              <a:rPr lang="en-US" altLang="zh-CN" dirty="0">
                <a:sym typeface="Arial" panose="020B0604020202020204" pitchFamily="34" charset="0"/>
              </a:rPr>
              <a:t>4.4 </a:t>
            </a:r>
            <a:r>
              <a:rPr lang="zh-CN" altLang="en-US" dirty="0">
                <a:sym typeface="Arial" panose="020B0604020202020204" pitchFamily="34" charset="0"/>
              </a:rPr>
              <a:t>总结</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234992"/>
            <a:ext cx="10825372" cy="5131661"/>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好消息：</a:t>
            </a:r>
            <a:endParaRPr lang="en-US" altLang="zh-CN" sz="2400" b="1" dirty="0">
              <a:latin typeface="+mn-ea"/>
              <a:sym typeface="Arial" panose="020B0604020202020204" pitchFamily="34" charset="0"/>
            </a:endParaRPr>
          </a:p>
          <a:p>
            <a:pPr>
              <a:lnSpc>
                <a:spcPct val="90000"/>
              </a:lnSpc>
              <a:spcBef>
                <a:spcPts val="1000"/>
              </a:spcBef>
            </a:pPr>
            <a:endParaRPr lang="en-US" altLang="zh-CN" sz="1000" b="1" dirty="0">
              <a:latin typeface="+mn-ea"/>
              <a:sym typeface="Arial" panose="020B0604020202020204" pitchFamily="34" charset="0"/>
            </a:endParaRPr>
          </a:p>
          <a:p>
            <a:pPr>
              <a:lnSpc>
                <a:spcPct val="90000"/>
              </a:lnSpc>
              <a:spcBef>
                <a:spcPts val="1000"/>
              </a:spcBef>
            </a:pPr>
            <a:r>
              <a:rPr lang="en-US" altLang="zh-CN" sz="2400" dirty="0">
                <a:latin typeface="+mn-ea"/>
                <a:sym typeface="Arial" panose="020B0604020202020204" pitchFamily="34" charset="0"/>
              </a:rPr>
              <a:t>SLB </a:t>
            </a:r>
            <a:r>
              <a:rPr lang="zh-CN" altLang="en-US" sz="2400" dirty="0">
                <a:latin typeface="+mn-ea"/>
                <a:sym typeface="Arial" panose="020B0604020202020204" pitchFamily="34" charset="0"/>
              </a:rPr>
              <a:t>模型：</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可能是由于市场投资组合的不良代理，因此对市场</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的估计不佳</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与真实</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相关的其他变量可以相对于估计</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有解释力，实际上资产定价是根据 </a:t>
            </a:r>
            <a:r>
              <a:rPr lang="en-US" altLang="zh-CN" sz="2000" dirty="0">
                <a:latin typeface="+mn-ea"/>
                <a:sym typeface="Arial" panose="020B0604020202020204" pitchFamily="34" charset="0"/>
              </a:rPr>
              <a:t>SLB </a:t>
            </a:r>
            <a:r>
              <a:rPr lang="zh-CN" altLang="en-US" sz="2000" dirty="0">
                <a:latin typeface="+mn-ea"/>
                <a:sym typeface="Arial" panose="020B0604020202020204" pitchFamily="34" charset="0"/>
              </a:rPr>
              <a:t>进行的</a:t>
            </a:r>
            <a:endParaRPr lang="en-US" altLang="zh-CN" sz="2000" dirty="0">
              <a:latin typeface="+mn-ea"/>
              <a:sym typeface="Arial" panose="020B0604020202020204" pitchFamily="34" charset="0"/>
            </a:endParaRPr>
          </a:p>
          <a:p>
            <a:pPr>
              <a:lnSpc>
                <a:spcPct val="90000"/>
              </a:lnSpc>
              <a:spcBef>
                <a:spcPts val="1000"/>
              </a:spcBef>
            </a:pPr>
            <a:endParaRPr lang="en-US" altLang="zh-CN" sz="20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基于消费的资产定价模型：</a:t>
            </a:r>
            <a:r>
              <a:rPr lang="zh-CN" altLang="en-US" sz="2400" b="0" i="0" dirty="0">
                <a:solidFill>
                  <a:srgbClr val="000000"/>
                </a:solidFill>
                <a:effectLst/>
                <a:latin typeface="Open Sans" panose="020B0606030504020204" pitchFamily="34" charset="0"/>
              </a:rPr>
              <a:t>估算消费</a:t>
            </a:r>
            <a:r>
              <a:rPr lang="en-US" altLang="zh-CN" sz="2400" b="0" i="1" dirty="0">
                <a:solidFill>
                  <a:srgbClr val="000000"/>
                </a:solidFill>
                <a:effectLst/>
                <a:latin typeface="Open Sans" panose="020B0606030504020204" pitchFamily="34" charset="0"/>
              </a:rPr>
              <a:t>β</a:t>
            </a:r>
            <a:r>
              <a:rPr lang="zh-CN" altLang="en-US" sz="2400" b="0" i="0" dirty="0">
                <a:solidFill>
                  <a:srgbClr val="000000"/>
                </a:solidFill>
                <a:effectLst/>
                <a:latin typeface="Open Sans" panose="020B0606030504020204" pitchFamily="34" charset="0"/>
              </a:rPr>
              <a:t>会带来更严重的问题</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消费量是有误差的，耐用品的消费流量很难归咎。</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模型要求即时消费，但数据是每月、每季度和每年的汇总</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所有对冲消费和投资机会不确定性的动机都总结在消费 </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可能意味着消费</a:t>
            </a:r>
            <a:r>
              <a:rPr lang="en-US" altLang="zh-CN" sz="2000" dirty="0">
                <a:latin typeface="+mn-ea"/>
                <a:sym typeface="Arial" panose="020B0604020202020204" pitchFamily="34" charset="0"/>
              </a:rPr>
              <a:t>β </a:t>
            </a:r>
            <a:r>
              <a:rPr lang="zh-CN" altLang="en-US" sz="2000" dirty="0">
                <a:latin typeface="+mn-ea"/>
                <a:sym typeface="Arial" panose="020B0604020202020204" pitchFamily="34" charset="0"/>
              </a:rPr>
              <a:t>很难估计，因为它随着时间的变化而变化</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b="0" i="0" dirty="0">
                <a:solidFill>
                  <a:srgbClr val="000000"/>
                </a:solidFill>
                <a:effectLst/>
                <a:latin typeface="Open Sans" panose="020B0606030504020204" pitchFamily="34" charset="0"/>
              </a:rPr>
              <a:t>市场</a:t>
            </a:r>
            <a:r>
              <a:rPr lang="en-US" altLang="zh-CN" sz="2000" b="0" i="0" dirty="0">
                <a:solidFill>
                  <a:srgbClr val="000000"/>
                </a:solidFill>
                <a:effectLst/>
                <a:latin typeface="Open Sans" panose="020B0606030504020204" pitchFamily="34" charset="0"/>
              </a:rPr>
              <a:t>β</a:t>
            </a:r>
            <a:r>
              <a:rPr lang="zh-CN" altLang="en-US" sz="2000" b="0" i="0" dirty="0">
                <a:solidFill>
                  <a:srgbClr val="000000"/>
                </a:solidFill>
                <a:effectLst/>
                <a:latin typeface="Open Sans" panose="020B0606030504020204" pitchFamily="34" charset="0"/>
              </a:rPr>
              <a:t>的估计可能比消费</a:t>
            </a:r>
            <a:r>
              <a:rPr lang="en-US" altLang="zh-CN" sz="2000" b="0" i="0" dirty="0">
                <a:solidFill>
                  <a:srgbClr val="000000"/>
                </a:solidFill>
                <a:effectLst/>
                <a:latin typeface="Open Sans" panose="020B0606030504020204" pitchFamily="34" charset="0"/>
              </a:rPr>
              <a:t>β</a:t>
            </a:r>
            <a:r>
              <a:rPr lang="zh-CN" altLang="en-US" sz="2000" b="0" i="0" dirty="0">
                <a:solidFill>
                  <a:srgbClr val="000000"/>
                </a:solidFill>
                <a:effectLst/>
                <a:latin typeface="Open Sans" panose="020B0606030504020204" pitchFamily="34" charset="0"/>
              </a:rPr>
              <a:t>的估计更能代表消费</a:t>
            </a:r>
            <a:r>
              <a:rPr lang="en-US" altLang="zh-CN" sz="2000" b="0" i="1" dirty="0">
                <a:solidFill>
                  <a:srgbClr val="000000"/>
                </a:solidFill>
                <a:effectLst/>
                <a:latin typeface="Open Sans" panose="020B0606030504020204" pitchFamily="34" charset="0"/>
              </a:rPr>
              <a:t>β</a:t>
            </a:r>
            <a:r>
              <a:rPr lang="zh-CN" altLang="en-US" sz="2000" b="0" i="0" dirty="0">
                <a:solidFill>
                  <a:srgbClr val="000000"/>
                </a:solidFill>
                <a:effectLst/>
                <a:latin typeface="Open Sans" panose="020B0606030504020204" pitchFamily="34" charset="0"/>
              </a:rPr>
              <a:t>，因此，消费模型被错误地拒绝了</a:t>
            </a:r>
            <a:endParaRPr lang="en-US" altLang="zh-CN" sz="2000" b="0" i="0" dirty="0">
              <a:solidFill>
                <a:srgbClr val="000000"/>
              </a:solidFill>
              <a:effectLst/>
              <a:latin typeface="Open Sans" panose="020B0606030504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由于多因素模型是</a:t>
            </a:r>
            <a:r>
              <a:rPr lang="en-US" altLang="zh-CN" sz="2000" dirty="0">
                <a:latin typeface="+mn-ea"/>
                <a:sym typeface="Arial" panose="020B0604020202020204" pitchFamily="34" charset="0"/>
              </a:rPr>
              <a:t>CCAPM</a:t>
            </a:r>
            <a:r>
              <a:rPr lang="zh-CN" altLang="en-US" sz="2000" dirty="0">
                <a:latin typeface="+mn-ea"/>
                <a:sym typeface="Arial" panose="020B0604020202020204" pitchFamily="34" charset="0"/>
              </a:rPr>
              <a:t>的扩展，因此多因素模型的估计</a:t>
            </a:r>
            <a:r>
              <a:rPr lang="el-GR" altLang="zh-CN" sz="2000" dirty="0">
                <a:latin typeface="+mn-ea"/>
                <a:sym typeface="Arial" panose="020B0604020202020204" pitchFamily="34" charset="0"/>
              </a:rPr>
              <a:t>β</a:t>
            </a:r>
            <a:r>
              <a:rPr lang="zh-CN" altLang="en-US" sz="2000" dirty="0">
                <a:latin typeface="+mn-ea"/>
                <a:sym typeface="Arial" panose="020B0604020202020204" pitchFamily="34" charset="0"/>
              </a:rPr>
              <a:t>可能不良消费</a:t>
            </a:r>
            <a:r>
              <a:rPr lang="el-GR" altLang="zh-CN" sz="2000" dirty="0">
                <a:latin typeface="+mn-ea"/>
                <a:sym typeface="Arial" panose="020B0604020202020204" pitchFamily="34" charset="0"/>
              </a:rPr>
              <a:t>β</a:t>
            </a:r>
            <a:r>
              <a:rPr lang="zh-CN" altLang="en-US" sz="2000" dirty="0">
                <a:latin typeface="+mn-ea"/>
                <a:sym typeface="Arial" panose="020B0604020202020204" pitchFamily="34" charset="0"/>
              </a:rPr>
              <a:t>更能代表消费</a:t>
            </a:r>
            <a:r>
              <a:rPr lang="el-GR" altLang="zh-CN" sz="2000" dirty="0">
                <a:latin typeface="+mn-ea"/>
                <a:sym typeface="Arial" panose="020B0604020202020204" pitchFamily="34" charset="0"/>
              </a:rPr>
              <a:t>β</a:t>
            </a:r>
            <a:endParaRPr lang="en-US" altLang="zh-CN" sz="2000" dirty="0">
              <a:latin typeface="+mn-ea"/>
              <a:sym typeface="Arial" panose="020B0604020202020204" pitchFamily="34" charset="0"/>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2913" y="243569"/>
            <a:ext cx="9699893" cy="617518"/>
          </a:xfrm>
        </p:spPr>
        <p:txBody>
          <a:bodyPr>
            <a:normAutofit/>
          </a:bodyPr>
          <a:lstStyle/>
          <a:p>
            <a:r>
              <a:rPr lang="en-US" altLang="zh-CN" dirty="0">
                <a:sym typeface="Arial" panose="020B0604020202020204" pitchFamily="34" charset="0"/>
              </a:rPr>
              <a:t>4.4 </a:t>
            </a:r>
            <a:r>
              <a:rPr lang="zh-CN" altLang="en-US" dirty="0">
                <a:sym typeface="Arial" panose="020B0604020202020204" pitchFamily="34" charset="0"/>
              </a:rPr>
              <a:t>总结</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6" name="文本框 5"/>
          <p:cNvSpPr txBox="1"/>
          <p:nvPr/>
        </p:nvSpPr>
        <p:spPr>
          <a:xfrm>
            <a:off x="442913" y="1234992"/>
            <a:ext cx="10825372" cy="4598182"/>
          </a:xfrm>
          <a:prstGeom prst="rect">
            <a:avLst/>
          </a:prstGeom>
          <a:noFill/>
        </p:spPr>
        <p:txBody>
          <a:bodyPr wrap="square" rtlCol="0">
            <a:spAutoFit/>
          </a:bodyPr>
          <a:lstStyle/>
          <a:p>
            <a:pPr>
              <a:lnSpc>
                <a:spcPct val="90000"/>
              </a:lnSpc>
              <a:spcBef>
                <a:spcPts val="1000"/>
              </a:spcBef>
            </a:pPr>
            <a:r>
              <a:rPr lang="zh-CN" altLang="en-US" sz="2400" b="1" dirty="0">
                <a:latin typeface="+mn-ea"/>
                <a:sym typeface="Arial" panose="020B0604020202020204" pitchFamily="34" charset="0"/>
              </a:rPr>
              <a:t>好消息：</a:t>
            </a:r>
            <a:endParaRPr lang="en-US" altLang="zh-CN" sz="2400" b="1" dirty="0">
              <a:latin typeface="+mn-ea"/>
              <a:sym typeface="Arial" panose="020B0604020202020204" pitchFamily="34" charset="0"/>
            </a:endParaRPr>
          </a:p>
          <a:p>
            <a:pPr>
              <a:lnSpc>
                <a:spcPct val="90000"/>
              </a:lnSpc>
              <a:spcBef>
                <a:spcPts val="1000"/>
              </a:spcBef>
            </a:pPr>
            <a:endParaRPr lang="en-US" altLang="zh-CN" sz="10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现实证据：</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在包括债券和股票的单变量检验中，预期回报与市场</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和消费</a:t>
            </a:r>
            <a:r>
              <a:rPr lang="en-US" altLang="zh-CN" sz="2000" dirty="0">
                <a:latin typeface="+mn-ea"/>
                <a:sym typeface="Arial" panose="020B0604020202020204" pitchFamily="34" charset="0"/>
              </a:rPr>
              <a:t>β</a:t>
            </a:r>
            <a:r>
              <a:rPr lang="zh-CN" altLang="en-US" sz="2000" dirty="0">
                <a:latin typeface="+mn-ea"/>
                <a:sym typeface="Arial" panose="020B0604020202020204" pitchFamily="34" charset="0"/>
              </a:rPr>
              <a:t>呈正相关，并且关系近似线性</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尽管</a:t>
            </a:r>
            <a:r>
              <a:rPr lang="en-US" altLang="zh-CN" sz="2000" dirty="0">
                <a:latin typeface="+mn-ea"/>
                <a:sym typeface="Arial" panose="020B0604020202020204" pitchFamily="34" charset="0"/>
              </a:rPr>
              <a:t>SLB</a:t>
            </a:r>
            <a:r>
              <a:rPr lang="zh-CN" altLang="en-US" sz="2000" dirty="0">
                <a:latin typeface="+mn-ea"/>
                <a:sym typeface="Arial" panose="020B0604020202020204" pitchFamily="34" charset="0"/>
              </a:rPr>
              <a:t>和</a:t>
            </a:r>
            <a:r>
              <a:rPr lang="en-US" altLang="zh-CN" sz="2000" dirty="0">
                <a:latin typeface="+mn-ea"/>
                <a:sym typeface="Arial" panose="020B0604020202020204" pitchFamily="34" charset="0"/>
              </a:rPr>
              <a:t>CCAPM</a:t>
            </a:r>
            <a:r>
              <a:rPr lang="zh-CN" altLang="en-US" sz="2000" dirty="0">
                <a:latin typeface="+mn-ea"/>
                <a:sym typeface="Arial" panose="020B0604020202020204" pitchFamily="34" charset="0"/>
              </a:rPr>
              <a:t>的其他预测被拒绝，但它们对预期回报预测的粗略有效性，以及它们强大的直觉吸引力，使它们保持活力。</a:t>
            </a:r>
            <a:endParaRPr lang="en-US" altLang="zh-CN" sz="2000" dirty="0">
              <a:latin typeface="+mn-ea"/>
              <a:sym typeface="Arial" panose="020B0604020202020204" pitchFamily="34" charset="0"/>
            </a:endParaRPr>
          </a:p>
          <a:p>
            <a:pPr>
              <a:lnSpc>
                <a:spcPct val="90000"/>
              </a:lnSpc>
              <a:spcBef>
                <a:spcPts val="1000"/>
              </a:spcBef>
            </a:pPr>
            <a:endParaRPr lang="en-US" altLang="zh-CN" sz="2000" dirty="0">
              <a:latin typeface="+mn-ea"/>
              <a:sym typeface="Arial" panose="020B0604020202020204" pitchFamily="34" charset="0"/>
            </a:endParaRPr>
          </a:p>
          <a:p>
            <a:pPr>
              <a:lnSpc>
                <a:spcPct val="90000"/>
              </a:lnSpc>
              <a:spcBef>
                <a:spcPts val="1000"/>
              </a:spcBef>
            </a:pPr>
            <a:r>
              <a:rPr lang="zh-CN" altLang="en-US" sz="2400" dirty="0">
                <a:latin typeface="+mn-ea"/>
                <a:sym typeface="Arial" panose="020B0604020202020204" pitchFamily="34" charset="0"/>
              </a:rPr>
              <a:t>注意：</a:t>
            </a:r>
            <a:endParaRPr lang="en-US" altLang="zh-CN" sz="24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en-US" altLang="zh-CN" sz="2000" dirty="0">
                <a:latin typeface="+mn-ea"/>
                <a:sym typeface="Arial" panose="020B0604020202020204" pitchFamily="34" charset="0"/>
              </a:rPr>
              <a:t>SLB </a:t>
            </a:r>
            <a:r>
              <a:rPr lang="zh-CN" altLang="en-US" sz="2000" dirty="0">
                <a:latin typeface="+mn-ea"/>
                <a:sym typeface="Arial" panose="020B0604020202020204" pitchFamily="34" charset="0"/>
              </a:rPr>
              <a:t>模型、消费模型和多因素模型并不相互排斥</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人们可以将这些模型视为资产定价不同方式</a:t>
            </a:r>
            <a:endParaRPr lang="en-US" altLang="zh-CN" sz="2000" dirty="0">
              <a:latin typeface="+mn-ea"/>
              <a:sym typeface="Arial" panose="020B0604020202020204" pitchFamily="34" charset="0"/>
            </a:endParaRPr>
          </a:p>
          <a:p>
            <a:pPr marL="342900" indent="-342900">
              <a:lnSpc>
                <a:spcPct val="90000"/>
              </a:lnSpc>
              <a:spcBef>
                <a:spcPts val="1000"/>
              </a:spcBef>
              <a:buFont typeface="Arial" panose="020B0604020202020204" pitchFamily="34" charset="0"/>
              <a:buChar char="•"/>
            </a:pPr>
            <a:r>
              <a:rPr lang="zh-CN" altLang="en-US" sz="2000" dirty="0">
                <a:latin typeface="+mn-ea"/>
                <a:sym typeface="Arial" panose="020B0604020202020204" pitchFamily="34" charset="0"/>
              </a:rPr>
              <a:t>因此，只要模型对预期回报的主要预测具有一定的经验内容，牢记模型的缺陷，我们就有一定的自由来选择模型来适应需要。</a:t>
            </a:r>
            <a:endParaRPr lang="en-US" altLang="zh-CN" sz="2000" dirty="0">
              <a:latin typeface="+mn-ea"/>
              <a:sym typeface="Arial" panose="020B0604020202020204" pitchFamily="34"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83584" y="-241003"/>
            <a:ext cx="7357162" cy="7340006"/>
            <a:chOff x="2105799" y="20055838"/>
            <a:chExt cx="6748090" cy="6732363"/>
          </a:xfrm>
          <a:solidFill>
            <a:schemeClr val="accent1">
              <a:alpha val="10000"/>
            </a:schemeClr>
          </a:solidFill>
        </p:grpSpPr>
        <p:sp>
          <p:nvSpPr>
            <p:cNvPr id="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0" name="文本框 29"/>
          <p:cNvSpPr txBox="1"/>
          <p:nvPr/>
        </p:nvSpPr>
        <p:spPr>
          <a:xfrm>
            <a:off x="6978217" y="1940541"/>
            <a:ext cx="244904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05</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文本框 30"/>
          <p:cNvSpPr txBox="1"/>
          <p:nvPr/>
        </p:nvSpPr>
        <p:spPr>
          <a:xfrm>
            <a:off x="6947991" y="2961840"/>
            <a:ext cx="3161242" cy="9233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事件研究</a:t>
            </a:r>
            <a:endPar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矩形 31"/>
          <p:cNvSpPr/>
          <p:nvPr/>
        </p:nvSpPr>
        <p:spPr>
          <a:xfrm>
            <a:off x="7066399" y="2779909"/>
            <a:ext cx="665278" cy="45720"/>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矩形 32"/>
          <p:cNvSpPr/>
          <p:nvPr/>
        </p:nvSpPr>
        <p:spPr>
          <a:xfrm>
            <a:off x="6947991" y="3910893"/>
            <a:ext cx="5065277" cy="523220"/>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Event Study</a:t>
            </a:r>
            <a:endParaRPr kumimoji="0" lang="zh-CN" altLang="en-US"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文本框 26"/>
          <p:cNvSpPr txBox="1"/>
          <p:nvPr>
            <p:custDataLst>
              <p:tags r:id="rId1"/>
            </p:custDataLst>
          </p:nvPr>
        </p:nvSpPr>
        <p:spPr>
          <a:xfrm>
            <a:off x="5027930" y="4909820"/>
            <a:ext cx="5872480" cy="398780"/>
          </a:xfrm>
          <a:prstGeom prst="rect">
            <a:avLst/>
          </a:prstGeom>
          <a:noFill/>
        </p:spPr>
        <p:txBody>
          <a:bodyPr wrap="square" rtlCol="0">
            <a:spAutoFit/>
          </a:bodyPr>
          <a:p>
            <a:pPr algn="ct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汇报人：许贝恒</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5.1 </a:t>
            </a:r>
            <a:r>
              <a:rPr lang="zh-CN" altLang="en-US" dirty="0">
                <a:sym typeface="Arial" panose="020B0604020202020204" pitchFamily="34" charset="0"/>
              </a:rPr>
              <a:t>事件研究</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 name="文本框 2"/>
          <p:cNvSpPr txBox="1"/>
          <p:nvPr/>
        </p:nvSpPr>
        <p:spPr>
          <a:xfrm>
            <a:off x="1495425" y="1804988"/>
            <a:ext cx="9644063" cy="3322955"/>
          </a:xfrm>
          <a:prstGeom prst="rect">
            <a:avLst/>
          </a:prstGeom>
          <a:noFill/>
        </p:spPr>
        <p:txBody>
          <a:bodyPr wrap="square" rtlCol="0">
            <a:spAutoFit/>
          </a:bodyPr>
          <a:lstStyle/>
          <a:p>
            <a:pPr>
              <a:lnSpc>
                <a:spcPct val="150000"/>
              </a:lnSpc>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事件研究法</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(Event Study)</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是一种经济学中常用的方法，用于分析某个事件对股票价格或其他金融市场变量的影响。这种方法通过比较事件发生前后的金融市场变化，来确定事件对市场的影响是否显著。</a:t>
            </a: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a:p>
            <a:pPr>
              <a:lnSpc>
                <a:spcPct val="150000"/>
              </a:lnSpc>
            </a:pP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a:p>
            <a:pPr>
              <a:lnSpc>
                <a:spcPct val="150000"/>
              </a:lnSpc>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事件研究法最初在</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Fama</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Fisher, Jensen and Roll</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的</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“The Adjustment of Stock Prices to New Information”(</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股票价格对新信息的调整</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中被使用，这篇文章使用了</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CRSP</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开发的纽约证券交易所</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(NYSE)</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文件进行了事件研究。</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4" name="标题 3"/>
          <p:cNvSpPr>
            <a:spLocks noGrp="1"/>
          </p:cNvSpPr>
          <p:nvPr>
            <p:ph type="title"/>
          </p:nvPr>
        </p:nvSpPr>
        <p:spPr/>
        <p:txBody>
          <a:bodyPr/>
          <a:lstStyle/>
          <a:p>
            <a:r>
              <a:rPr lang="en-US" altLang="zh-CN" dirty="0">
                <a:sym typeface="Arial" panose="020B0604020202020204" pitchFamily="34" charset="0"/>
              </a:rPr>
              <a:t>1</a:t>
            </a:r>
            <a:r>
              <a:rPr dirty="0">
                <a:sym typeface="Arial" panose="020B0604020202020204" pitchFamily="34" charset="0"/>
              </a:rPr>
              <a:t>、</a:t>
            </a:r>
            <a:r>
              <a:rPr lang="zh-CN" altLang="en-US" dirty="0">
                <a:sym typeface="Arial" panose="020B0604020202020204" pitchFamily="34" charset="0"/>
              </a:rPr>
              <a:t>主题</a:t>
            </a:r>
            <a:endParaRPr lang="zh-CN" altLang="en-US" dirty="0">
              <a:sym typeface="Arial" panose="020B0604020202020204" pitchFamily="34" charset="0"/>
            </a:endParaRPr>
          </a:p>
        </p:txBody>
      </p:sp>
      <p:sp>
        <p:nvSpPr>
          <p:cNvPr id="2" name="文本占位符 6"/>
          <p:cNvSpPr txBox="1"/>
          <p:nvPr/>
        </p:nvSpPr>
        <p:spPr>
          <a:xfrm>
            <a:off x="442913" y="1034043"/>
            <a:ext cx="10704548" cy="2921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zh-CN" altLang="en-US" sz="2000" b="1" dirty="0">
              <a:sym typeface="Arial" panose="020B0604020202020204" pitchFamily="34" charset="0"/>
            </a:endParaRPr>
          </a:p>
        </p:txBody>
      </p:sp>
      <p:sp>
        <p:nvSpPr>
          <p:cNvPr id="5" name="文本占位符 6"/>
          <p:cNvSpPr txBox="1"/>
          <p:nvPr/>
        </p:nvSpPr>
        <p:spPr>
          <a:xfrm>
            <a:off x="743726" y="1034043"/>
            <a:ext cx="10704548" cy="2921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2400" b="1" dirty="0">
                <a:sym typeface="Arial" panose="020B0604020202020204" pitchFamily="34" charset="0"/>
              </a:rPr>
              <a:t>联合假设问题与市场有效性</a:t>
            </a:r>
            <a:endParaRPr lang="en-US" altLang="zh-CN" sz="2400" b="1" dirty="0">
              <a:sym typeface="Arial" panose="020B0604020202020204" pitchFamily="34" charset="0"/>
            </a:endParaRPr>
          </a:p>
          <a:p>
            <a:pPr marL="0" indent="0" algn="ctr">
              <a:buNone/>
            </a:pPr>
            <a:endParaRPr lang="zh-CN" altLang="en-US" sz="2000" b="1" dirty="0">
              <a:sym typeface="Arial" panose="020B0604020202020204" pitchFamily="34" charset="0"/>
            </a:endParaRPr>
          </a:p>
        </p:txBody>
      </p:sp>
      <p:grpSp>
        <p:nvGrpSpPr>
          <p:cNvPr id="6" name="组合 5"/>
          <p:cNvGrpSpPr/>
          <p:nvPr/>
        </p:nvGrpSpPr>
        <p:grpSpPr>
          <a:xfrm>
            <a:off x="672715" y="1923426"/>
            <a:ext cx="11076276" cy="1015663"/>
            <a:chOff x="672715" y="1552001"/>
            <a:chExt cx="11076276" cy="1015663"/>
          </a:xfrm>
        </p:grpSpPr>
        <p:sp>
          <p:nvSpPr>
            <p:cNvPr id="7" name="TextBox 21"/>
            <p:cNvSpPr txBox="1">
              <a:spLocks noChangeArrowheads="1"/>
            </p:cNvSpPr>
            <p:nvPr/>
          </p:nvSpPr>
          <p:spPr bwMode="auto">
            <a:xfrm>
              <a:off x="1997891" y="1809295"/>
              <a:ext cx="9751100" cy="423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800" dirty="0">
                  <a:ea typeface="微软雅黑" panose="020B0503020204020204" pitchFamily="34" charset="-122"/>
                  <a:cs typeface="+mn-ea"/>
                  <a:sym typeface="Arial" panose="020B0604020202020204" pitchFamily="34" charset="0"/>
                </a:rPr>
                <a:t>联合假设问题（</a:t>
              </a:r>
              <a:r>
                <a:rPr lang="en-US" altLang="zh-CN" sz="1800" dirty="0">
                  <a:ea typeface="微软雅黑" panose="020B0503020204020204" pitchFamily="34" charset="-122"/>
                  <a:cs typeface="+mn-ea"/>
                  <a:sym typeface="Arial" panose="020B0604020202020204" pitchFamily="34" charset="0"/>
                </a:rPr>
                <a:t>joint-hypothesis problem </a:t>
              </a:r>
              <a:r>
                <a:rPr lang="zh-CN" altLang="en-US" sz="1800" dirty="0">
                  <a:ea typeface="微软雅黑" panose="020B0503020204020204" pitchFamily="34" charset="-122"/>
                  <a:cs typeface="+mn-ea"/>
                  <a:sym typeface="Arial" panose="020B0604020202020204" pitchFamily="34" charset="0"/>
                </a:rPr>
                <a:t>）：</a:t>
              </a:r>
              <a:r>
                <a:rPr lang="zh-CN" altLang="en-US" sz="1800" dirty="0">
                  <a:ea typeface="微软雅黑" panose="020B0503020204020204" pitchFamily="34" charset="-122"/>
                  <a:cs typeface="+mn-ea"/>
                  <a:sym typeface="Arial" panose="020B0604020202020204" pitchFamily="34" charset="0"/>
                </a:rPr>
                <a:t>联合假设包括市场均衡模型和资产定价模型</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8"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01</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9" name="直接连接符 8"/>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672715" y="3265484"/>
            <a:ext cx="11076276" cy="1015663"/>
            <a:chOff x="672715" y="1552001"/>
            <a:chExt cx="11076276" cy="1015663"/>
          </a:xfrm>
        </p:grpSpPr>
        <p:sp>
          <p:nvSpPr>
            <p:cNvPr id="13" name="TextBox 21"/>
            <p:cNvSpPr txBox="1">
              <a:spLocks noChangeArrowheads="1"/>
            </p:cNvSpPr>
            <p:nvPr/>
          </p:nvSpPr>
          <p:spPr bwMode="auto">
            <a:xfrm>
              <a:off x="1997891" y="1809295"/>
              <a:ext cx="9751100" cy="396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800" dirty="0">
                  <a:solidFill>
                    <a:srgbClr val="000000"/>
                  </a:solidFill>
                  <a:ea typeface="微软雅黑" panose="020B0503020204020204" pitchFamily="34" charset="-122"/>
                  <a:cs typeface="+mn-ea"/>
                  <a:sym typeface="Arial" panose="020B0604020202020204" pitchFamily="34" charset="0"/>
                </a:rPr>
                <a:t>测试市场有效性不仅要考虑信息和交易的成本，同时要考虑上述两种模型的影响</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14"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02</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15" name="直接连接符 14"/>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672715" y="4544463"/>
            <a:ext cx="11076276" cy="1015663"/>
            <a:chOff x="672715" y="1552001"/>
            <a:chExt cx="11076276" cy="1015663"/>
          </a:xfrm>
        </p:grpSpPr>
        <p:sp>
          <p:nvSpPr>
            <p:cNvPr id="17" name="TextBox 21"/>
            <p:cNvSpPr txBox="1">
              <a:spLocks noChangeArrowheads="1"/>
            </p:cNvSpPr>
            <p:nvPr/>
          </p:nvSpPr>
          <p:spPr bwMode="auto">
            <a:xfrm>
              <a:off x="1997891" y="1809295"/>
              <a:ext cx="9751100"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800" dirty="0">
                  <a:solidFill>
                    <a:srgbClr val="000000"/>
                  </a:solidFill>
                  <a:ea typeface="微软雅黑" panose="020B0503020204020204" pitchFamily="34" charset="-122"/>
                  <a:cs typeface="+mn-ea"/>
                  <a:sym typeface="Arial" panose="020B0604020202020204" pitchFamily="34" charset="0"/>
                </a:rPr>
                <a:t>由于联合假设问题，精确的描述证券时间序列和横截面收益是不可能的。但是过往的市场有效性的研究对于我们深入理解证券收益行为大有裨益。</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18"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03</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19" name="直接连接符 18"/>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16" name="标题 15"/>
          <p:cNvSpPr>
            <a:spLocks noGrp="1"/>
          </p:cNvSpPr>
          <p:nvPr>
            <p:ph type="title"/>
          </p:nvPr>
        </p:nvSpPr>
        <p:spPr/>
        <p:txBody>
          <a:bodyPr/>
          <a:lstStyle/>
          <a:p>
            <a:r>
              <a:rPr lang="en-US" altLang="zh-CN" dirty="0">
                <a:sym typeface="Arial" panose="020B0604020202020204" pitchFamily="34" charset="0"/>
              </a:rPr>
              <a:t>5.2 </a:t>
            </a:r>
            <a:r>
              <a:rPr lang="zh-CN" altLang="en-US" dirty="0">
                <a:sym typeface="Arial" panose="020B0604020202020204" pitchFamily="34" charset="0"/>
              </a:rPr>
              <a:t>事件研究法研究的主要结果</a:t>
            </a:r>
            <a:endParaRPr lang="zh-CN" altLang="en-US" dirty="0">
              <a:sym typeface="Arial" panose="020B0604020202020204" pitchFamily="34" charset="0"/>
            </a:endParaRPr>
          </a:p>
        </p:txBody>
      </p:sp>
      <p:sp>
        <p:nvSpPr>
          <p:cNvPr id="24" name="Shape 1787"/>
          <p:cNvSpPr/>
          <p:nvPr/>
        </p:nvSpPr>
        <p:spPr>
          <a:xfrm flipH="1">
            <a:off x="6085105" y="1524000"/>
            <a:ext cx="3630" cy="2231182"/>
          </a:xfrm>
          <a:prstGeom prst="line">
            <a:avLst/>
          </a:prstGeom>
          <a:ln w="6350">
            <a:solidFill>
              <a:sysClr val="window" lastClr="FFFFFF">
                <a:lumMod val="65000"/>
              </a:sysClr>
            </a:solidFill>
            <a:miter lim="400000"/>
          </a:ln>
        </p:spPr>
        <p:txBody>
          <a:bodyPr lIns="0" tIns="0" rIns="0" bIns="0"/>
          <a:lstStyle/>
          <a:p>
            <a:pPr marL="0" marR="0" lvl="0" indent="0" defTabSz="241300" eaLnBrk="1" fontAlgn="base" latinLnBrk="0" hangingPunct="1">
              <a:lnSpc>
                <a:spcPct val="100000"/>
              </a:lnSpc>
              <a:spcBef>
                <a:spcPct val="0"/>
              </a:spcBef>
              <a:spcAft>
                <a:spcPct val="0"/>
              </a:spcAft>
              <a:buClrTx/>
              <a:buSzTx/>
              <a:buFontTx/>
              <a:buNone/>
              <a:defRPr sz="1200">
                <a:solidFill>
                  <a:srgbClr val="000000"/>
                </a:solidFill>
                <a:latin typeface="Helvetica"/>
                <a:ea typeface="Helvetica"/>
                <a:cs typeface="Helvetica"/>
                <a:sym typeface="Helvetica"/>
              </a:defRPr>
            </a:pPr>
            <a:endParaRPr kumimoji="0" sz="6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Shape 1786"/>
          <p:cNvSpPr/>
          <p:nvPr/>
        </p:nvSpPr>
        <p:spPr>
          <a:xfrm>
            <a:off x="6103264" y="1524001"/>
            <a:ext cx="4322668" cy="2100262"/>
          </a:xfrm>
          <a:prstGeom prst="line">
            <a:avLst/>
          </a:prstGeom>
          <a:ln w="6350">
            <a:solidFill>
              <a:sysClr val="window" lastClr="FFFFFF">
                <a:lumMod val="65000"/>
              </a:sysClr>
            </a:solidFill>
            <a:miter lim="400000"/>
          </a:ln>
        </p:spPr>
        <p:txBody>
          <a:bodyPr lIns="0" tIns="0" rIns="0" bIns="0"/>
          <a:lstStyle/>
          <a:p>
            <a:pPr marL="0" marR="0" lvl="0" indent="0" defTabSz="241300" eaLnBrk="1" fontAlgn="base" latinLnBrk="0" hangingPunct="1">
              <a:lnSpc>
                <a:spcPct val="100000"/>
              </a:lnSpc>
              <a:spcBef>
                <a:spcPct val="0"/>
              </a:spcBef>
              <a:spcAft>
                <a:spcPct val="0"/>
              </a:spcAft>
              <a:buClrTx/>
              <a:buSzTx/>
              <a:buFontTx/>
              <a:buNone/>
              <a:defRPr sz="1200">
                <a:solidFill>
                  <a:srgbClr val="000000"/>
                </a:solidFill>
                <a:latin typeface="Helvetica"/>
                <a:ea typeface="Helvetica"/>
                <a:cs typeface="Helvetica"/>
                <a:sym typeface="Helvetica"/>
              </a:defRPr>
            </a:pPr>
            <a:endParaRPr kumimoji="0" sz="6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Shape 1789"/>
          <p:cNvSpPr/>
          <p:nvPr/>
        </p:nvSpPr>
        <p:spPr>
          <a:xfrm flipH="1">
            <a:off x="1816138" y="1524001"/>
            <a:ext cx="4254438" cy="2100262"/>
          </a:xfrm>
          <a:prstGeom prst="line">
            <a:avLst/>
          </a:prstGeom>
          <a:ln w="6350">
            <a:solidFill>
              <a:sysClr val="window" lastClr="FFFFFF">
                <a:lumMod val="65000"/>
              </a:sysClr>
            </a:solidFill>
            <a:miter lim="400000"/>
          </a:ln>
        </p:spPr>
        <p:txBody>
          <a:bodyPr lIns="0" tIns="0" rIns="0" bIns="0"/>
          <a:lstStyle/>
          <a:p>
            <a:pPr marL="0" marR="0" lvl="0" indent="0" defTabSz="241300" eaLnBrk="1" fontAlgn="base" latinLnBrk="0" hangingPunct="1">
              <a:lnSpc>
                <a:spcPct val="100000"/>
              </a:lnSpc>
              <a:spcBef>
                <a:spcPct val="0"/>
              </a:spcBef>
              <a:spcAft>
                <a:spcPct val="0"/>
              </a:spcAft>
              <a:buClrTx/>
              <a:buSzTx/>
              <a:buFontTx/>
              <a:buNone/>
              <a:defRPr sz="1200">
                <a:solidFill>
                  <a:srgbClr val="000000"/>
                </a:solidFill>
                <a:latin typeface="Helvetica"/>
                <a:ea typeface="Helvetica"/>
                <a:cs typeface="Helvetica"/>
                <a:sym typeface="Helvetica"/>
              </a:defRPr>
            </a:pPr>
            <a:endParaRPr kumimoji="0" sz="600" b="0" i="0" u="none" strike="noStrike" kern="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Shape 1794"/>
          <p:cNvSpPr/>
          <p:nvPr/>
        </p:nvSpPr>
        <p:spPr>
          <a:xfrm>
            <a:off x="734693" y="3198442"/>
            <a:ext cx="2340000" cy="900000"/>
          </a:xfrm>
          <a:prstGeom prst="roundRect">
            <a:avLst>
              <a:gd name="adj" fmla="val 50000"/>
            </a:avLst>
          </a:prstGeom>
          <a:solidFill>
            <a:srgbClr val="9A0001"/>
          </a:solidFill>
          <a:ln w="12700">
            <a:miter lim="400000"/>
          </a:ln>
        </p:spPr>
        <p:txBody>
          <a:bodyPr lIns="20090" tIns="20090" rIns="20090" bIns="20090" anchor="ctr"/>
          <a:lstStyle/>
          <a:p>
            <a:pPr marL="0" marR="0" lvl="0" indent="0" defTabSz="914400" eaLnBrk="1" fontAlgn="base" latinLnBrk="0" hangingPunct="1">
              <a:lnSpc>
                <a:spcPct val="120000"/>
              </a:lnSpc>
              <a:spcBef>
                <a:spcPct val="0"/>
              </a:spcBef>
              <a:spcAft>
                <a:spcPct val="0"/>
              </a:spcAft>
              <a:buClrTx/>
              <a:buSzTx/>
              <a:buFontTx/>
              <a:buNone/>
              <a:defRPr/>
            </a:pPr>
            <a:endParaRPr kumimoji="0" sz="1600" b="0" i="0" u="none" strike="noStrike" kern="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Shape 1798"/>
          <p:cNvSpPr/>
          <p:nvPr/>
        </p:nvSpPr>
        <p:spPr>
          <a:xfrm>
            <a:off x="5012019" y="3193275"/>
            <a:ext cx="2340000" cy="900000"/>
          </a:xfrm>
          <a:prstGeom prst="roundRect">
            <a:avLst>
              <a:gd name="adj" fmla="val 50000"/>
            </a:avLst>
          </a:prstGeom>
          <a:solidFill>
            <a:schemeClr val="bg1">
              <a:lumMod val="50000"/>
            </a:schemeClr>
          </a:solidFill>
          <a:ln w="12700">
            <a:miter lim="400000"/>
          </a:ln>
        </p:spPr>
        <p:txBody>
          <a:bodyPr lIns="20090" tIns="20090" rIns="20090" bIns="20090" anchor="ctr"/>
          <a:lstStyle/>
          <a:p>
            <a:pPr marL="0" marR="0" lvl="0" indent="0" defTabSz="914400" eaLnBrk="1" fontAlgn="base" latinLnBrk="0" hangingPunct="1">
              <a:lnSpc>
                <a:spcPct val="120000"/>
              </a:lnSpc>
              <a:spcBef>
                <a:spcPct val="0"/>
              </a:spcBef>
              <a:spcAft>
                <a:spcPct val="0"/>
              </a:spcAft>
              <a:buClrTx/>
              <a:buSzTx/>
              <a:buFontTx/>
              <a:buNone/>
              <a:defRPr/>
            </a:pPr>
            <a:endParaRPr kumimoji="0" sz="1600" b="0" i="0" u="none" strike="noStrike" kern="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Shape 1800"/>
          <p:cNvSpPr/>
          <p:nvPr/>
        </p:nvSpPr>
        <p:spPr>
          <a:xfrm>
            <a:off x="9166279" y="3192803"/>
            <a:ext cx="2340000" cy="900000"/>
          </a:xfrm>
          <a:prstGeom prst="roundRect">
            <a:avLst>
              <a:gd name="adj" fmla="val 50000"/>
            </a:avLst>
          </a:prstGeom>
          <a:solidFill>
            <a:srgbClr val="9A0001"/>
          </a:solidFill>
          <a:ln w="12700">
            <a:miter lim="400000"/>
          </a:ln>
        </p:spPr>
        <p:txBody>
          <a:bodyPr lIns="20090" tIns="20090" rIns="20090" bIns="20090" anchor="ctr"/>
          <a:lstStyle/>
          <a:p>
            <a:pPr marL="0" marR="0" lvl="0" indent="0" defTabSz="914400" eaLnBrk="1" fontAlgn="base" latinLnBrk="0" hangingPunct="1">
              <a:lnSpc>
                <a:spcPct val="120000"/>
              </a:lnSpc>
              <a:spcBef>
                <a:spcPct val="0"/>
              </a:spcBef>
              <a:spcAft>
                <a:spcPct val="0"/>
              </a:spcAft>
              <a:buClrTx/>
              <a:buSzTx/>
              <a:buFontTx/>
              <a:buNone/>
              <a:defRPr/>
            </a:pPr>
            <a:endParaRPr kumimoji="0" sz="1600" b="0" i="0" u="none" strike="noStrike" kern="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4" name="Group 33"/>
          <p:cNvGrpSpPr/>
          <p:nvPr/>
        </p:nvGrpSpPr>
        <p:grpSpPr>
          <a:xfrm>
            <a:off x="5467928" y="944610"/>
            <a:ext cx="1256144" cy="1256144"/>
            <a:chOff x="5526407" y="1696816"/>
            <a:chExt cx="1191141" cy="1191141"/>
          </a:xfrm>
        </p:grpSpPr>
        <p:sp>
          <p:nvSpPr>
            <p:cNvPr id="35" name="Shape 1790"/>
            <p:cNvSpPr/>
            <p:nvPr/>
          </p:nvSpPr>
          <p:spPr>
            <a:xfrm>
              <a:off x="5526407" y="1696816"/>
              <a:ext cx="1191141" cy="11911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A0001"/>
            </a:solidFill>
            <a:ln w="12700">
              <a:miter lim="400000"/>
            </a:ln>
          </p:spPr>
          <p:txBody>
            <a:bodyPr lIns="26787" tIns="26787" rIns="26787" bIns="26787" anchor="ctr"/>
            <a:lstStyle/>
            <a:p>
              <a:pPr marL="0" marR="0" lvl="0" indent="0" defTabSz="914400" eaLnBrk="1" fontAlgn="base" latinLnBrk="0" hangingPunct="1">
                <a:lnSpc>
                  <a:spcPct val="120000"/>
                </a:lnSpc>
                <a:spcBef>
                  <a:spcPct val="0"/>
                </a:spcBef>
                <a:spcAft>
                  <a:spcPct val="0"/>
                </a:spcAft>
                <a:buClrTx/>
                <a:buSzTx/>
                <a:buFontTx/>
                <a:buNone/>
                <a:defRPr/>
              </a:pPr>
              <a:endParaRPr kumimoji="0" sz="1800" b="0" i="0" u="none" strike="noStrike" kern="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Shape 1804"/>
            <p:cNvSpPr/>
            <p:nvPr/>
          </p:nvSpPr>
          <p:spPr>
            <a:xfrm>
              <a:off x="5902228" y="2068264"/>
              <a:ext cx="448246" cy="448246"/>
            </a:xfrm>
            <a:custGeom>
              <a:avLst/>
              <a:gdLst/>
              <a:ahLst/>
              <a:cxnLst>
                <a:cxn ang="0">
                  <a:pos x="wd2" y="hd2"/>
                </a:cxn>
                <a:cxn ang="5400000">
                  <a:pos x="wd2" y="hd2"/>
                </a:cxn>
                <a:cxn ang="10800000">
                  <a:pos x="wd2" y="hd2"/>
                </a:cxn>
                <a:cxn ang="16200000">
                  <a:pos x="wd2" y="hd2"/>
                </a:cxn>
              </a:cxnLst>
              <a:rect l="0" t="0" r="r" b="b"/>
              <a:pathLst>
                <a:path w="21395" h="21474" extrusionOk="0">
                  <a:moveTo>
                    <a:pt x="2578" y="8409"/>
                  </a:moveTo>
                  <a:cubicBezTo>
                    <a:pt x="2578" y="5193"/>
                    <a:pt x="5174" y="2587"/>
                    <a:pt x="8376" y="2587"/>
                  </a:cubicBezTo>
                  <a:cubicBezTo>
                    <a:pt x="11580" y="2587"/>
                    <a:pt x="14435" y="5451"/>
                    <a:pt x="14435" y="8666"/>
                  </a:cubicBezTo>
                  <a:cubicBezTo>
                    <a:pt x="14435" y="11882"/>
                    <a:pt x="11838" y="14488"/>
                    <a:pt x="8635" y="14488"/>
                  </a:cubicBezTo>
                  <a:cubicBezTo>
                    <a:pt x="5431" y="14488"/>
                    <a:pt x="2578" y="11624"/>
                    <a:pt x="2578" y="8409"/>
                  </a:cubicBezTo>
                  <a:close/>
                  <a:moveTo>
                    <a:pt x="20914" y="18167"/>
                  </a:moveTo>
                  <a:lnTo>
                    <a:pt x="15797" y="13032"/>
                  </a:lnTo>
                  <a:cubicBezTo>
                    <a:pt x="16568" y="11759"/>
                    <a:pt x="17013" y="10265"/>
                    <a:pt x="17013" y="8666"/>
                  </a:cubicBezTo>
                  <a:cubicBezTo>
                    <a:pt x="17013" y="4023"/>
                    <a:pt x="13004" y="0"/>
                    <a:pt x="8376" y="0"/>
                  </a:cubicBezTo>
                  <a:cubicBezTo>
                    <a:pt x="3750" y="0"/>
                    <a:pt x="0" y="3765"/>
                    <a:pt x="0" y="8409"/>
                  </a:cubicBezTo>
                  <a:cubicBezTo>
                    <a:pt x="0" y="13052"/>
                    <a:pt x="4008" y="17075"/>
                    <a:pt x="8635" y="17075"/>
                  </a:cubicBezTo>
                  <a:cubicBezTo>
                    <a:pt x="10173" y="17075"/>
                    <a:pt x="11614" y="16657"/>
                    <a:pt x="12852" y="15931"/>
                  </a:cubicBezTo>
                  <a:lnTo>
                    <a:pt x="17996" y="21094"/>
                  </a:lnTo>
                  <a:cubicBezTo>
                    <a:pt x="18500" y="21600"/>
                    <a:pt x="19317" y="21600"/>
                    <a:pt x="19819" y="21094"/>
                  </a:cubicBezTo>
                  <a:lnTo>
                    <a:pt x="21096" y="19815"/>
                  </a:lnTo>
                  <a:cubicBezTo>
                    <a:pt x="21600" y="19309"/>
                    <a:pt x="21417" y="18672"/>
                    <a:pt x="20914" y="18167"/>
                  </a:cubicBezTo>
                  <a:close/>
                </a:path>
              </a:pathLst>
            </a:custGeom>
            <a:solidFill>
              <a:srgbClr val="FFFFFF"/>
            </a:solidFill>
            <a:ln w="12700">
              <a:miter lim="400000"/>
            </a:ln>
          </p:spPr>
          <p:txBody>
            <a:bodyPr lIns="0" tIns="0" rIns="0" bIns="0" anchor="ctr"/>
            <a:lstStyle/>
            <a:p>
              <a:pPr marL="0" marR="0" lvl="0" indent="0" defTabSz="914400" eaLnBrk="1" fontAlgn="base" latinLnBrk="0" hangingPunct="1">
                <a:lnSpc>
                  <a:spcPct val="120000"/>
                </a:lnSpc>
                <a:spcBef>
                  <a:spcPct val="0"/>
                </a:spcBef>
                <a:spcAft>
                  <a:spcPct val="0"/>
                </a:spcAft>
                <a:buClrTx/>
                <a:buSzTx/>
                <a:buFontTx/>
                <a:buNone/>
                <a:defRPr/>
              </a:pPr>
              <a:endParaRPr kumimoji="0" sz="1800" b="0" i="0" u="none" strike="noStrike" kern="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7" name="Text Placeholder 3"/>
          <p:cNvSpPr txBox="1"/>
          <p:nvPr/>
        </p:nvSpPr>
        <p:spPr>
          <a:xfrm>
            <a:off x="2917938" y="3293493"/>
            <a:ext cx="1979038" cy="431051"/>
          </a:xfrm>
          <a:prstGeom prst="rect">
            <a:avLst/>
          </a:prstGeom>
        </p:spPr>
        <p:txBody>
          <a:bodyPr anchor="ct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fontAlgn="base">
              <a:lnSpc>
                <a:spcPct val="120000"/>
              </a:lnSpc>
              <a:spcAft>
                <a:spcPct val="0"/>
              </a:spcAft>
              <a:buFont typeface="Arial" panose="020B0604020202020204" pitchFamily="34" charset="0"/>
              <a:buNone/>
            </a:pPr>
            <a:r>
              <a:rPr lang="zh-CN" altLang="en-US" sz="1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点击输入内容</a:t>
            </a:r>
            <a:endParaRPr lang="en-GB" altLang="zh-CN" sz="1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Text Placeholder 3"/>
          <p:cNvSpPr txBox="1"/>
          <p:nvPr/>
        </p:nvSpPr>
        <p:spPr>
          <a:xfrm>
            <a:off x="5111054" y="3350649"/>
            <a:ext cx="2093028" cy="590218"/>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fontAlgn="base">
              <a:lnSpc>
                <a:spcPct val="120000"/>
              </a:lnSpc>
              <a:spcAft>
                <a:spcPct val="0"/>
              </a:spcAft>
            </a:pPr>
            <a:r>
              <a:rPr lang="zh-CN" altLang="en-US" sz="1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发行和赎回股票对股票价格的影响</a:t>
            </a:r>
            <a:endParaRPr lang="en-GB" altLang="zh-CN" sz="1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Text Placeholder 3"/>
          <p:cNvSpPr txBox="1"/>
          <p:nvPr/>
        </p:nvSpPr>
        <p:spPr>
          <a:xfrm>
            <a:off x="9328188" y="3393514"/>
            <a:ext cx="2000218" cy="528637"/>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fontAlgn="base">
              <a:lnSpc>
                <a:spcPct val="120000"/>
              </a:lnSpc>
              <a:spcAft>
                <a:spcPct val="0"/>
              </a:spcAft>
            </a:pPr>
            <a:r>
              <a:rPr lang="zh-CN" altLang="en-US" sz="1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公司控制权改变的事件对股票价格影响</a:t>
            </a:r>
            <a:endParaRPr lang="en-GB" altLang="zh-CN" sz="1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Text Placeholder 3"/>
          <p:cNvSpPr txBox="1"/>
          <p:nvPr/>
        </p:nvSpPr>
        <p:spPr>
          <a:xfrm>
            <a:off x="735613" y="3336360"/>
            <a:ext cx="2344733" cy="59021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fontAlgn="base">
              <a:lnSpc>
                <a:spcPct val="120000"/>
              </a:lnSpc>
              <a:spcAft>
                <a:spcPct val="0"/>
              </a:spcAft>
            </a:pPr>
            <a:r>
              <a:rPr lang="zh-CN" altLang="en-US" sz="1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股利变动对股票价格的影响</a:t>
            </a:r>
            <a:endParaRPr lang="en-GB" altLang="zh-CN" sz="1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 name="文本框 1"/>
          <p:cNvSpPr txBox="1"/>
          <p:nvPr/>
        </p:nvSpPr>
        <p:spPr>
          <a:xfrm>
            <a:off x="442913" y="4273651"/>
            <a:ext cx="3305479" cy="1383665"/>
          </a:xfrm>
          <a:prstGeom prst="rect">
            <a:avLst/>
          </a:prstGeom>
          <a:noFill/>
        </p:spPr>
        <p:txBody>
          <a:bodyPr wrap="square" rtlCol="0">
            <a:spAutoFit/>
          </a:bodyPr>
          <a:lstStyle/>
          <a:p>
            <a:pPr>
              <a:lnSpc>
                <a:spcPct val="150000"/>
              </a:lnSpc>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意外的股利变动与股票价格变动呈同向关联（</a:t>
            </a:r>
            <a:r>
              <a:rPr lang="en-US" altLang="zh-CN" sz="1400" dirty="0">
                <a:latin typeface="Arial" panose="020B0604020202020204" pitchFamily="34" charset="0"/>
                <a:ea typeface="微软雅黑" panose="020B0503020204020204" pitchFamily="34" charset="-122"/>
                <a:cs typeface="+mn-ea"/>
                <a:sym typeface="Arial" panose="020B0604020202020204" pitchFamily="34" charset="0"/>
              </a:rPr>
              <a:t>1978</a:t>
            </a: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），相关理论解释：</a:t>
            </a:r>
            <a:endParaRPr lang="en-US" altLang="zh-CN" sz="1400" dirty="0">
              <a:latin typeface="Arial" panose="020B0604020202020204" pitchFamily="34" charset="0"/>
              <a:ea typeface="微软雅黑" panose="020B0503020204020204" pitchFamily="34" charset="-122"/>
              <a:cs typeface="+mn-ea"/>
              <a:sym typeface="Arial" panose="020B0604020202020204" pitchFamily="34" charset="0"/>
            </a:endParaRPr>
          </a:p>
          <a:p>
            <a:pPr marL="285750" indent="-285750">
              <a:lnSpc>
                <a:spcPct val="150000"/>
              </a:lnSpc>
              <a:buFont typeface="Arial" panose="020B0604020202020204" pitchFamily="34" charset="0"/>
              <a:buChar char="•"/>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信号模型（</a:t>
            </a:r>
            <a:r>
              <a:rPr lang="en-US" altLang="zh-CN" sz="1400" dirty="0">
                <a:latin typeface="Arial" panose="020B0604020202020204" pitchFamily="34" charset="0"/>
                <a:ea typeface="微软雅黑" panose="020B0503020204020204" pitchFamily="34" charset="-122"/>
                <a:cs typeface="+mn-ea"/>
                <a:sym typeface="Arial" panose="020B0604020202020204" pitchFamily="34" charset="0"/>
              </a:rPr>
              <a:t>1985</a:t>
            </a: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1400" dirty="0">
              <a:latin typeface="Arial" panose="020B0604020202020204" pitchFamily="34" charset="0"/>
              <a:ea typeface="微软雅黑" panose="020B0503020204020204" pitchFamily="34" charset="-122"/>
              <a:cs typeface="+mn-ea"/>
              <a:sym typeface="Arial" panose="020B0604020202020204" pitchFamily="34" charset="0"/>
            </a:endParaRPr>
          </a:p>
          <a:p>
            <a:pPr marL="285750" indent="-285750">
              <a:lnSpc>
                <a:spcPct val="150000"/>
              </a:lnSpc>
              <a:buFont typeface="Arial" panose="020B0604020202020204" pitchFamily="34" charset="0"/>
              <a:buChar char="•"/>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自由现金流理论（</a:t>
            </a:r>
            <a:r>
              <a:rPr lang="en-US" altLang="zh-CN" sz="1400" dirty="0">
                <a:latin typeface="Arial" panose="020B0604020202020204" pitchFamily="34" charset="0"/>
                <a:ea typeface="微软雅黑" panose="020B0503020204020204" pitchFamily="34" charset="-122"/>
                <a:cs typeface="+mn-ea"/>
                <a:sym typeface="Arial" panose="020B0604020202020204" pitchFamily="34" charset="0"/>
              </a:rPr>
              <a:t>1986</a:t>
            </a: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文本框 2"/>
          <p:cNvSpPr txBox="1"/>
          <p:nvPr/>
        </p:nvSpPr>
        <p:spPr>
          <a:xfrm>
            <a:off x="4114634" y="4273651"/>
            <a:ext cx="4057806" cy="2030095"/>
          </a:xfrm>
          <a:prstGeom prst="rect">
            <a:avLst/>
          </a:prstGeom>
          <a:noFill/>
        </p:spPr>
        <p:txBody>
          <a:bodyPr wrap="square" rtlCol="0">
            <a:spAutoFit/>
          </a:bodyPr>
          <a:lstStyle/>
          <a:p>
            <a:pPr>
              <a:lnSpc>
                <a:spcPct val="150000"/>
              </a:lnSpc>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发行股票会导致股票价格降低（</a:t>
            </a:r>
            <a:r>
              <a:rPr lang="en-US" altLang="zh-CN" sz="1400" dirty="0">
                <a:latin typeface="Arial" panose="020B0604020202020204" pitchFamily="34" charset="0"/>
                <a:ea typeface="微软雅黑" panose="020B0503020204020204" pitchFamily="34" charset="-122"/>
                <a:cs typeface="+mn-ea"/>
                <a:sym typeface="Arial" panose="020B0604020202020204" pitchFamily="34" charset="0"/>
              </a:rPr>
              <a:t>1986</a:t>
            </a: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），通过要约或公开市场购买赎回股票则利好股票价格（</a:t>
            </a:r>
            <a:r>
              <a:rPr lang="en-US" altLang="zh-CN" sz="1400" dirty="0">
                <a:latin typeface="Arial" panose="020B0604020202020204" pitchFamily="34" charset="0"/>
                <a:ea typeface="微软雅黑" panose="020B0503020204020204" pitchFamily="34" charset="-122"/>
                <a:cs typeface="+mn-ea"/>
                <a:sym typeface="Arial" panose="020B0604020202020204" pitchFamily="34" charset="0"/>
              </a:rPr>
              <a:t>1981</a:t>
            </a: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），相关理论解释：</a:t>
            </a:r>
            <a:endParaRPr lang="en-US" altLang="zh-CN" sz="1400" dirty="0">
              <a:latin typeface="Arial" panose="020B0604020202020204" pitchFamily="34" charset="0"/>
              <a:ea typeface="微软雅黑" panose="020B0503020204020204" pitchFamily="34" charset="-122"/>
              <a:cs typeface="+mn-ea"/>
              <a:sym typeface="Arial" panose="020B0604020202020204" pitchFamily="34" charset="0"/>
            </a:endParaRPr>
          </a:p>
          <a:p>
            <a:pPr marL="285750" indent="-285750">
              <a:lnSpc>
                <a:spcPct val="150000"/>
              </a:lnSpc>
              <a:buFont typeface="Arial" panose="020B0604020202020204" pitchFamily="34" charset="0"/>
              <a:buChar char="•"/>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信息不对称</a:t>
            </a:r>
            <a:r>
              <a:rPr lang="en-US" altLang="zh-CN" sz="1400" dirty="0">
                <a:latin typeface="Arial" panose="020B0604020202020204" pitchFamily="34" charset="0"/>
                <a:ea typeface="微软雅黑" panose="020B0503020204020204" pitchFamily="34" charset="-122"/>
                <a:cs typeface="+mn-ea"/>
                <a:sym typeface="Arial" panose="020B0604020202020204" pitchFamily="34" charset="0"/>
              </a:rPr>
              <a:t> </a:t>
            </a:r>
            <a:endParaRPr lang="en-US" altLang="zh-CN" sz="1400" dirty="0">
              <a:latin typeface="Arial" panose="020B0604020202020204" pitchFamily="34" charset="0"/>
              <a:ea typeface="微软雅黑" panose="020B0503020204020204" pitchFamily="34" charset="-122"/>
              <a:cs typeface="+mn-ea"/>
              <a:sym typeface="Arial" panose="020B0604020202020204" pitchFamily="34" charset="0"/>
            </a:endParaRPr>
          </a:p>
          <a:p>
            <a:pPr marL="285750" indent="-285750">
              <a:lnSpc>
                <a:spcPct val="150000"/>
              </a:lnSpc>
              <a:buFont typeface="Arial" panose="020B0604020202020204" pitchFamily="34" charset="0"/>
              <a:buChar char="•"/>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发行新股票表明公司的现金流较低</a:t>
            </a:r>
            <a:endParaRPr lang="en-US" altLang="zh-CN" sz="1400" dirty="0">
              <a:latin typeface="Arial" panose="020B0604020202020204" pitchFamily="34" charset="0"/>
              <a:ea typeface="微软雅黑" panose="020B0503020204020204" pitchFamily="34" charset="-122"/>
              <a:cs typeface="+mn-ea"/>
              <a:sym typeface="Arial" panose="020B0604020202020204" pitchFamily="34" charset="0"/>
            </a:endParaRPr>
          </a:p>
          <a:p>
            <a:pPr marL="285750" indent="-285750">
              <a:lnSpc>
                <a:spcPct val="150000"/>
              </a:lnSpc>
              <a:buFont typeface="Arial" panose="020B0604020202020204" pitchFamily="34" charset="0"/>
              <a:buChar char="•"/>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在自由现金流用于赎回股票时降低了代理成本</a:t>
            </a:r>
            <a:endParaRPr lang="zh-CN" alt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文本框 3"/>
          <p:cNvSpPr txBox="1"/>
          <p:nvPr/>
        </p:nvSpPr>
        <p:spPr>
          <a:xfrm>
            <a:off x="8708909" y="4273651"/>
            <a:ext cx="3305479" cy="1346522"/>
          </a:xfrm>
          <a:prstGeom prst="rect">
            <a:avLst/>
          </a:prstGeom>
          <a:noFill/>
        </p:spPr>
        <p:txBody>
          <a:bodyPr wrap="square" rtlCol="0">
            <a:spAutoFit/>
          </a:bodyPr>
          <a:lstStyle/>
          <a:p>
            <a:pPr>
              <a:lnSpc>
                <a:spcPct val="150000"/>
              </a:lnSpc>
            </a:pPr>
            <a:r>
              <a:rPr lang="zh-CN" altLang="en-US" sz="1400" dirty="0">
                <a:latin typeface="Arial" panose="020B0604020202020204" pitchFamily="34" charset="0"/>
                <a:ea typeface="微软雅黑" panose="020B0503020204020204" pitchFamily="34" charset="-122"/>
                <a:cs typeface="+mn-ea"/>
                <a:sym typeface="Arial" panose="020B0604020202020204" pitchFamily="34" charset="0"/>
              </a:rPr>
              <a:t>合并和要约收购通常会为被收购公司的股东带来巨大收益。代理战争，管理层收购，以及其他公司控制权改变的事件也会为被改变公司的股东带来财富增加。</a:t>
            </a:r>
            <a:endParaRPr lang="zh-CN" alt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Arial" panose="020B0604020202020204" pitchFamily="34" charset="0"/>
              </a:rPr>
              <a:t>5.3 </a:t>
            </a:r>
            <a:r>
              <a:rPr lang="zh-CN" altLang="en-US" dirty="0">
                <a:sym typeface="Arial" panose="020B0604020202020204" pitchFamily="34" charset="0"/>
              </a:rPr>
              <a:t>关于市场效率的事件研究</a:t>
            </a:r>
            <a:endParaRPr lang="zh-CN" altLang="en-US" dirty="0">
              <a:sym typeface="Arial" panose="020B0604020202020204" pitchFamily="34" charset="0"/>
            </a:endParaRPr>
          </a:p>
        </p:txBody>
      </p:sp>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6" name="TextBox 21"/>
          <p:cNvSpPr txBox="1">
            <a:spLocks noChangeArrowheads="1"/>
          </p:cNvSpPr>
          <p:nvPr/>
        </p:nvSpPr>
        <p:spPr bwMode="auto">
          <a:xfrm>
            <a:off x="3201844" y="1602786"/>
            <a:ext cx="7831027" cy="75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800" dirty="0">
                <a:solidFill>
                  <a:srgbClr val="000000"/>
                </a:solidFill>
                <a:ea typeface="微软雅黑" panose="020B0503020204020204" pitchFamily="34" charset="-122"/>
                <a:cs typeface="+mn-ea"/>
                <a:sym typeface="Arial" panose="020B0604020202020204" pitchFamily="34" charset="0"/>
              </a:rPr>
              <a:t> 事件研究法有效地减弱消除了联合假设（市场有效性必须与资产定价模型联合检测）的问题</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37" name="TextBox 21"/>
          <p:cNvSpPr txBox="1">
            <a:spLocks noChangeArrowheads="1"/>
          </p:cNvSpPr>
          <p:nvPr/>
        </p:nvSpPr>
        <p:spPr bwMode="auto">
          <a:xfrm>
            <a:off x="1509852" y="1398756"/>
            <a:ext cx="1243032"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5400" b="1" dirty="0">
                <a:solidFill>
                  <a:srgbClr val="9A0001"/>
                </a:solidFill>
                <a:ea typeface="微软雅黑" panose="020B0503020204020204" pitchFamily="34" charset="-122"/>
                <a:cs typeface="+mn-ea"/>
                <a:sym typeface="Arial" panose="020B0604020202020204" pitchFamily="34" charset="0"/>
              </a:rPr>
              <a:t>√</a:t>
            </a:r>
            <a:endParaRPr lang="zh-CN" altLang="zh-CN" sz="5400" b="1" dirty="0">
              <a:solidFill>
                <a:srgbClr val="9A0001"/>
              </a:solidFill>
              <a:ea typeface="微软雅黑" panose="020B0503020204020204" pitchFamily="34" charset="-122"/>
              <a:cs typeface="+mn-ea"/>
              <a:sym typeface="Arial" panose="020B0604020202020204" pitchFamily="34" charset="0"/>
            </a:endParaRPr>
          </a:p>
        </p:txBody>
      </p:sp>
      <p:cxnSp>
        <p:nvCxnSpPr>
          <p:cNvPr id="38" name="直接连接符 37"/>
          <p:cNvCxnSpPr/>
          <p:nvPr/>
        </p:nvCxnSpPr>
        <p:spPr>
          <a:xfrm>
            <a:off x="3003558" y="1454533"/>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21"/>
          <p:cNvSpPr txBox="1">
            <a:spLocks noChangeArrowheads="1"/>
          </p:cNvSpPr>
          <p:nvPr/>
        </p:nvSpPr>
        <p:spPr bwMode="auto">
          <a:xfrm>
            <a:off x="3254233" y="2753193"/>
            <a:ext cx="7831027"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800" dirty="0">
                <a:ea typeface="微软雅黑" panose="020B0503020204020204" pitchFamily="34" charset="-122"/>
                <a:cs typeface="+mn-ea"/>
                <a:sym typeface="Arial" panose="020B0604020202020204" pitchFamily="34" charset="0"/>
              </a:rPr>
              <a:t>典型结果表明股价基本在事件公告后的一天内得到调整，在公司特定事件上股价对新信息的调整是高效的，即市场是高效的。</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41" name="TextBox 21"/>
          <p:cNvSpPr txBox="1">
            <a:spLocks noChangeArrowheads="1"/>
          </p:cNvSpPr>
          <p:nvPr/>
        </p:nvSpPr>
        <p:spPr bwMode="auto">
          <a:xfrm>
            <a:off x="1509852" y="2655795"/>
            <a:ext cx="1243032"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5400" b="1" dirty="0">
                <a:solidFill>
                  <a:srgbClr val="9A0001"/>
                </a:solidFill>
                <a:ea typeface="微软雅黑" panose="020B0503020204020204" pitchFamily="34" charset="-122"/>
                <a:cs typeface="+mn-ea"/>
                <a:sym typeface="Arial" panose="020B0604020202020204" pitchFamily="34" charset="0"/>
              </a:rPr>
              <a:t>√</a:t>
            </a:r>
            <a:endParaRPr lang="zh-CN" altLang="zh-CN" sz="5400" b="1" dirty="0">
              <a:solidFill>
                <a:srgbClr val="9A0001"/>
              </a:solidFill>
              <a:ea typeface="微软雅黑" panose="020B0503020204020204" pitchFamily="34" charset="-122"/>
              <a:cs typeface="+mn-ea"/>
              <a:sym typeface="Arial" panose="020B0604020202020204" pitchFamily="34" charset="0"/>
            </a:endParaRPr>
          </a:p>
        </p:txBody>
      </p:sp>
      <p:cxnSp>
        <p:nvCxnSpPr>
          <p:cNvPr id="42" name="直接连接符 41"/>
          <p:cNvCxnSpPr/>
          <p:nvPr/>
        </p:nvCxnSpPr>
        <p:spPr>
          <a:xfrm>
            <a:off x="3003558" y="2711572"/>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Box 21"/>
          <p:cNvSpPr txBox="1">
            <a:spLocks noChangeArrowheads="1"/>
          </p:cNvSpPr>
          <p:nvPr/>
        </p:nvSpPr>
        <p:spPr bwMode="auto">
          <a:xfrm>
            <a:off x="3269566" y="3921718"/>
            <a:ext cx="7831027"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800" dirty="0">
                <a:ea typeface="微软雅黑" panose="020B0503020204020204" pitchFamily="34" charset="-122"/>
                <a:cs typeface="+mn-ea"/>
                <a:sym typeface="Arial" panose="020B0604020202020204" pitchFamily="34" charset="0"/>
              </a:rPr>
              <a:t>在信息事件前后回报的离散度</a:t>
            </a:r>
            <a:r>
              <a:rPr lang="en-US" altLang="zh-CN" sz="1800" dirty="0">
                <a:ea typeface="微软雅黑" panose="020B0503020204020204" pitchFamily="34" charset="-122"/>
                <a:cs typeface="+mn-ea"/>
                <a:sym typeface="Arial" panose="020B0604020202020204" pitchFamily="34" charset="0"/>
              </a:rPr>
              <a:t>(</a:t>
            </a:r>
            <a:r>
              <a:rPr lang="zh-CN" altLang="en-US" sz="1800" dirty="0">
                <a:ea typeface="微软雅黑" panose="020B0503020204020204" pitchFamily="34" charset="-122"/>
                <a:cs typeface="+mn-ea"/>
                <a:sym typeface="Arial" panose="020B0604020202020204" pitchFamily="34" charset="0"/>
              </a:rPr>
              <a:t>在公司和对应的事件时间上进行测算</a:t>
            </a:r>
            <a:r>
              <a:rPr lang="en-US" altLang="zh-CN" sz="1800" dirty="0">
                <a:ea typeface="微软雅黑" panose="020B0503020204020204" pitchFamily="34" charset="-122"/>
                <a:cs typeface="+mn-ea"/>
                <a:sym typeface="Arial" panose="020B0604020202020204" pitchFamily="34" charset="0"/>
              </a:rPr>
              <a:t>)</a:t>
            </a:r>
            <a:r>
              <a:rPr lang="zh-CN" altLang="en-US" sz="1800" dirty="0">
                <a:ea typeface="微软雅黑" panose="020B0503020204020204" pitchFamily="34" charset="-122"/>
                <a:cs typeface="+mn-ea"/>
                <a:sym typeface="Arial" panose="020B0604020202020204" pitchFamily="34" charset="0"/>
              </a:rPr>
              <a:t>增加，不能确定偏离平均产生的剩余方差中有多少是理性的。</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6" name="TextBox 21"/>
          <p:cNvSpPr txBox="1">
            <a:spLocks noChangeArrowheads="1"/>
          </p:cNvSpPr>
          <p:nvPr/>
        </p:nvSpPr>
        <p:spPr bwMode="auto">
          <a:xfrm>
            <a:off x="1509852" y="3824320"/>
            <a:ext cx="1243032"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5400" b="1" dirty="0">
                <a:solidFill>
                  <a:srgbClr val="9A0001"/>
                </a:solidFill>
                <a:ea typeface="微软雅黑" panose="020B0503020204020204" pitchFamily="34" charset="-122"/>
                <a:cs typeface="+mn-ea"/>
                <a:sym typeface="Arial" panose="020B0604020202020204" pitchFamily="34" charset="0"/>
              </a:rPr>
              <a:t>×</a:t>
            </a:r>
            <a:endParaRPr lang="zh-CN" altLang="en-US" sz="5400" b="1" dirty="0">
              <a:solidFill>
                <a:srgbClr val="9A0001"/>
              </a:solidFill>
              <a:ea typeface="微软雅黑" panose="020B0503020204020204" pitchFamily="34" charset="-122"/>
              <a:cs typeface="+mn-ea"/>
              <a:sym typeface="Arial" panose="020B0604020202020204" pitchFamily="34" charset="0"/>
            </a:endParaRPr>
          </a:p>
        </p:txBody>
      </p:sp>
      <p:cxnSp>
        <p:nvCxnSpPr>
          <p:cNvPr id="7" name="直接连接符 6"/>
          <p:cNvCxnSpPr/>
          <p:nvPr/>
        </p:nvCxnSpPr>
        <p:spPr>
          <a:xfrm>
            <a:off x="3003558" y="3880097"/>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 name="TextBox 21"/>
          <p:cNvSpPr txBox="1">
            <a:spLocks noChangeArrowheads="1"/>
          </p:cNvSpPr>
          <p:nvPr/>
        </p:nvSpPr>
        <p:spPr bwMode="auto">
          <a:xfrm>
            <a:off x="3269567" y="5134228"/>
            <a:ext cx="7831027" cy="106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800" dirty="0">
                <a:ea typeface="微软雅黑" panose="020B0503020204020204" pitchFamily="34" charset="-122"/>
                <a:cs typeface="+mn-ea"/>
                <a:sym typeface="Arial" panose="020B0604020202020204" pitchFamily="34" charset="0"/>
              </a:rPr>
              <a:t>当价格对信息的反应发生较慢时，事件研究就会受到联合假设问题的影响。早期的并购研究中发现收购公司的股价几乎不对并购公告做出反应，但之后股价将缓慢下降。</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9" name="TextBox 21"/>
          <p:cNvSpPr txBox="1">
            <a:spLocks noChangeArrowheads="1"/>
          </p:cNvSpPr>
          <p:nvPr/>
        </p:nvSpPr>
        <p:spPr bwMode="auto">
          <a:xfrm>
            <a:off x="1509852" y="5031800"/>
            <a:ext cx="1243032"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5400" b="1" dirty="0">
                <a:solidFill>
                  <a:srgbClr val="9A0001"/>
                </a:solidFill>
                <a:ea typeface="微软雅黑" panose="020B0503020204020204" pitchFamily="34" charset="-122"/>
                <a:cs typeface="+mn-ea"/>
                <a:sym typeface="Arial" panose="020B0604020202020204" pitchFamily="34" charset="0"/>
              </a:rPr>
              <a:t>×</a:t>
            </a:r>
            <a:endParaRPr lang="zh-CN" altLang="en-US" sz="5400" b="1" dirty="0">
              <a:solidFill>
                <a:srgbClr val="9A0001"/>
              </a:solidFill>
              <a:ea typeface="微软雅黑" panose="020B0503020204020204" pitchFamily="34" charset="-122"/>
              <a:cs typeface="+mn-ea"/>
              <a:sym typeface="Arial" panose="020B0604020202020204" pitchFamily="34" charset="0"/>
            </a:endParaRPr>
          </a:p>
        </p:txBody>
      </p:sp>
      <p:cxnSp>
        <p:nvCxnSpPr>
          <p:cNvPr id="11" name="直接连接符 10"/>
          <p:cNvCxnSpPr/>
          <p:nvPr/>
        </p:nvCxnSpPr>
        <p:spPr>
          <a:xfrm>
            <a:off x="3003558" y="5087577"/>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83584" y="-241003"/>
            <a:ext cx="7357162" cy="7340006"/>
            <a:chOff x="2105799" y="20055838"/>
            <a:chExt cx="6748090" cy="6732363"/>
          </a:xfrm>
          <a:solidFill>
            <a:schemeClr val="accent1">
              <a:alpha val="10000"/>
            </a:schemeClr>
          </a:solidFill>
        </p:grpSpPr>
        <p:sp>
          <p:nvSpPr>
            <p:cNvPr id="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0" name="文本框 29"/>
          <p:cNvSpPr txBox="1"/>
          <p:nvPr/>
        </p:nvSpPr>
        <p:spPr>
          <a:xfrm>
            <a:off x="6978217" y="1940541"/>
            <a:ext cx="244904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06</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文本框 30"/>
          <p:cNvSpPr txBox="1"/>
          <p:nvPr/>
        </p:nvSpPr>
        <p:spPr>
          <a:xfrm>
            <a:off x="5465121" y="2947107"/>
            <a:ext cx="6355079" cy="9233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对私人信息的测试</a:t>
            </a:r>
            <a:endPar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矩形 31"/>
          <p:cNvSpPr/>
          <p:nvPr/>
        </p:nvSpPr>
        <p:spPr>
          <a:xfrm>
            <a:off x="7066399" y="2779909"/>
            <a:ext cx="665278" cy="45720"/>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文本框 26"/>
          <p:cNvSpPr txBox="1"/>
          <p:nvPr>
            <p:custDataLst>
              <p:tags r:id="rId1"/>
            </p:custDataLst>
          </p:nvPr>
        </p:nvSpPr>
        <p:spPr>
          <a:xfrm>
            <a:off x="5027930" y="4909820"/>
            <a:ext cx="5872480" cy="398780"/>
          </a:xfrm>
          <a:prstGeom prst="rect">
            <a:avLst/>
          </a:prstGeom>
          <a:noFill/>
        </p:spPr>
        <p:txBody>
          <a:bodyPr wrap="square" rtlCol="0">
            <a:spAutoFit/>
          </a:bodyPr>
          <a:p>
            <a:pPr algn="ct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汇报人：许贝恒</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6.1 </a:t>
            </a:r>
            <a:r>
              <a:rPr lang="zh-CN" altLang="en-US" dirty="0">
                <a:sym typeface="Arial" panose="020B0604020202020204" pitchFamily="34" charset="0"/>
              </a:rPr>
              <a:t>对市场非强有效的研究</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dirty="0">
                <a:sym typeface="Arial" panose="020B0604020202020204" pitchFamily="34" charset="0"/>
              </a:rPr>
              <a:t>&lt; 1</a:t>
            </a:r>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4" name="文本占位符 2"/>
          <p:cNvSpPr txBox="1"/>
          <p:nvPr/>
        </p:nvSpPr>
        <p:spPr>
          <a:xfrm>
            <a:off x="442913" y="944610"/>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b="1" dirty="0">
                <a:sym typeface="Arial" panose="020B0604020202020204" pitchFamily="34" charset="0"/>
              </a:rPr>
              <a:t>在市场对信息的反应中，私人信息是否有效对应着市场是否强有效</a:t>
            </a:r>
            <a:endParaRPr lang="zh-CN" altLang="en-US" sz="2000" b="1" dirty="0">
              <a:sym typeface="Arial" panose="020B0604020202020204" pitchFamily="34" charset="0"/>
            </a:endParaRPr>
          </a:p>
        </p:txBody>
      </p:sp>
      <p:sp>
        <p:nvSpPr>
          <p:cNvPr id="6" name="TextBox 21"/>
          <p:cNvSpPr txBox="1">
            <a:spLocks noChangeArrowheads="1"/>
          </p:cNvSpPr>
          <p:nvPr/>
        </p:nvSpPr>
        <p:spPr bwMode="auto">
          <a:xfrm>
            <a:off x="3411395" y="2418473"/>
            <a:ext cx="7831027" cy="799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2000" dirty="0">
                <a:ea typeface="微软雅黑" panose="020B0503020204020204" pitchFamily="34" charset="-122"/>
                <a:cs typeface="+mn-ea"/>
                <a:sym typeface="Arial" panose="020B0604020202020204" pitchFamily="34" charset="0"/>
              </a:rPr>
              <a:t>Neiderhoffer</a:t>
            </a:r>
            <a:r>
              <a:rPr lang="zh-CN" altLang="en-US" sz="2000" dirty="0">
                <a:ea typeface="微软雅黑" panose="020B0503020204020204" pitchFamily="34" charset="-122"/>
                <a:cs typeface="+mn-ea"/>
                <a:sym typeface="Arial" panose="020B0604020202020204" pitchFamily="34" charset="0"/>
              </a:rPr>
              <a:t>和</a:t>
            </a:r>
            <a:r>
              <a:rPr lang="en-US" altLang="zh-CN" sz="2000" dirty="0">
                <a:ea typeface="微软雅黑" panose="020B0503020204020204" pitchFamily="34" charset="-122"/>
                <a:cs typeface="+mn-ea"/>
                <a:sym typeface="Arial" panose="020B0604020202020204" pitchFamily="34" charset="0"/>
              </a:rPr>
              <a:t>Osborne (1966) </a:t>
            </a:r>
            <a:r>
              <a:rPr lang="zh-CN" altLang="en-US" sz="2000" dirty="0">
                <a:ea typeface="微软雅黑" panose="020B0503020204020204" pitchFamily="34" charset="-122"/>
                <a:cs typeface="+mn-ea"/>
                <a:sym typeface="Arial" panose="020B0604020202020204" pitchFamily="34" charset="0"/>
              </a:rPr>
              <a:t>、</a:t>
            </a:r>
            <a:r>
              <a:rPr lang="en-US" altLang="zh-CN" sz="2000" dirty="0">
                <a:ea typeface="微软雅黑" panose="020B0503020204020204" pitchFamily="34" charset="-122"/>
                <a:cs typeface="+mn-ea"/>
                <a:sym typeface="Arial" panose="020B0604020202020204" pitchFamily="34" charset="0"/>
              </a:rPr>
              <a:t>Scholes (1972)</a:t>
            </a:r>
            <a:r>
              <a:rPr lang="zh-CN" altLang="en-US" sz="2000" dirty="0">
                <a:ea typeface="微软雅黑" panose="020B0503020204020204" pitchFamily="34" charset="-122"/>
                <a:cs typeface="+mn-ea"/>
                <a:sym typeface="Arial" panose="020B0604020202020204" pitchFamily="34" charset="0"/>
              </a:rPr>
              <a:t>等人的研究表明，公司内部人可以获得价格中没有反映到的信息</a:t>
            </a:r>
            <a:r>
              <a:rPr lang="zh-CN" altLang="en-US" sz="2000" dirty="0">
                <a:solidFill>
                  <a:srgbClr val="000000"/>
                </a:solidFill>
                <a:ea typeface="微软雅黑" panose="020B0503020204020204" pitchFamily="34" charset="-122"/>
                <a:cs typeface="+mn-ea"/>
                <a:sym typeface="Arial" panose="020B0604020202020204" pitchFamily="34" charset="0"/>
              </a:rPr>
              <a:t>。</a:t>
            </a:r>
            <a:endParaRPr lang="en-US" altLang="zh-CN" sz="2000" dirty="0">
              <a:solidFill>
                <a:srgbClr val="000000"/>
              </a:solidFill>
              <a:ea typeface="微软雅黑" panose="020B0503020204020204" pitchFamily="34" charset="-122"/>
              <a:cs typeface="+mn-ea"/>
              <a:sym typeface="Arial" panose="020B0604020202020204" pitchFamily="34" charset="0"/>
            </a:endParaRPr>
          </a:p>
        </p:txBody>
      </p:sp>
      <p:sp>
        <p:nvSpPr>
          <p:cNvPr id="7" name="TextBox 21"/>
          <p:cNvSpPr txBox="1">
            <a:spLocks noChangeArrowheads="1"/>
          </p:cNvSpPr>
          <p:nvPr/>
        </p:nvSpPr>
        <p:spPr bwMode="auto">
          <a:xfrm>
            <a:off x="1667014" y="2217906"/>
            <a:ext cx="124303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01</a:t>
            </a:r>
            <a:endParaRPr lang="zh-CN"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9" name="直接连接符 8"/>
          <p:cNvCxnSpPr/>
          <p:nvPr/>
        </p:nvCxnSpPr>
        <p:spPr>
          <a:xfrm>
            <a:off x="3160720" y="2273683"/>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TextBox 21"/>
          <p:cNvSpPr txBox="1">
            <a:spLocks noChangeArrowheads="1"/>
          </p:cNvSpPr>
          <p:nvPr/>
        </p:nvSpPr>
        <p:spPr bwMode="auto">
          <a:xfrm>
            <a:off x="3479995" y="4323212"/>
            <a:ext cx="7831027" cy="799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2000" dirty="0">
                <a:ea typeface="微软雅黑" panose="020B0503020204020204" pitchFamily="34" charset="-122"/>
                <a:cs typeface="+mn-ea"/>
                <a:sym typeface="Arial" panose="020B0604020202020204" pitchFamily="34" charset="0"/>
              </a:rPr>
              <a:t>此外，詹森（</a:t>
            </a:r>
            <a:r>
              <a:rPr lang="en-US" altLang="zh-CN" sz="2000" dirty="0">
                <a:ea typeface="微软雅黑" panose="020B0503020204020204" pitchFamily="34" charset="-122"/>
                <a:cs typeface="+mn-ea"/>
                <a:sym typeface="Arial" panose="020B0604020202020204" pitchFamily="34" charset="0"/>
              </a:rPr>
              <a:t>1968</a:t>
            </a:r>
            <a:r>
              <a:rPr lang="zh-CN" altLang="en-US" sz="2000" dirty="0">
                <a:ea typeface="微软雅黑" panose="020B0503020204020204" pitchFamily="34" charset="-122"/>
                <a:cs typeface="+mn-ea"/>
                <a:sym typeface="Arial" panose="020B0604020202020204" pitchFamily="34" charset="0"/>
              </a:rPr>
              <a:t>，</a:t>
            </a:r>
            <a:r>
              <a:rPr lang="en-US" altLang="zh-CN" sz="2000" dirty="0">
                <a:ea typeface="微软雅黑" panose="020B0503020204020204" pitchFamily="34" charset="-122"/>
                <a:cs typeface="+mn-ea"/>
                <a:sym typeface="Arial" panose="020B0604020202020204" pitchFamily="34" charset="0"/>
              </a:rPr>
              <a:t>1969</a:t>
            </a:r>
            <a:r>
              <a:rPr lang="zh-CN" altLang="en-US" sz="2000" dirty="0">
                <a:ea typeface="微软雅黑" panose="020B0503020204020204" pitchFamily="34" charset="-122"/>
                <a:cs typeface="+mn-ea"/>
                <a:sym typeface="Arial" panose="020B0604020202020204" pitchFamily="34" charset="0"/>
              </a:rPr>
              <a:t>）的早期证据表明，私人信息在专业（共同基金）投资经理中并不常见。</a:t>
            </a:r>
            <a:endParaRPr lang="en-US" altLang="zh-CN" sz="2000" dirty="0">
              <a:solidFill>
                <a:srgbClr val="000000"/>
              </a:solidFill>
              <a:ea typeface="微软雅黑" panose="020B0503020204020204" pitchFamily="34" charset="-122"/>
              <a:cs typeface="+mn-ea"/>
              <a:sym typeface="Arial" panose="020B0604020202020204" pitchFamily="34" charset="0"/>
            </a:endParaRPr>
          </a:p>
        </p:txBody>
      </p:sp>
      <p:sp>
        <p:nvSpPr>
          <p:cNvPr id="11" name="TextBox 21"/>
          <p:cNvSpPr txBox="1">
            <a:spLocks noChangeArrowheads="1"/>
          </p:cNvSpPr>
          <p:nvPr/>
        </p:nvSpPr>
        <p:spPr bwMode="auto">
          <a:xfrm>
            <a:off x="1667014" y="4122645"/>
            <a:ext cx="124303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pitchFamily="34" charset="-122"/>
                <a:cs typeface="+mn-ea"/>
                <a:sym typeface="Arial" panose="020B0604020202020204" pitchFamily="34" charset="0"/>
              </a:rPr>
              <a:t>02</a:t>
            </a:r>
            <a:endParaRPr lang="zh-CN" altLang="zh-CN" sz="7200" b="1" dirty="0">
              <a:solidFill>
                <a:srgbClr val="9A0001"/>
              </a:solidFill>
              <a:ea typeface="微软雅黑" panose="020B0503020204020204" pitchFamily="34" charset="-122"/>
              <a:cs typeface="+mn-ea"/>
              <a:sym typeface="Arial" panose="020B0604020202020204" pitchFamily="34" charset="0"/>
            </a:endParaRPr>
          </a:p>
        </p:txBody>
      </p:sp>
      <p:cxnSp>
        <p:nvCxnSpPr>
          <p:cNvPr id="12" name="直接连接符 11"/>
          <p:cNvCxnSpPr/>
          <p:nvPr/>
        </p:nvCxnSpPr>
        <p:spPr>
          <a:xfrm>
            <a:off x="3160720" y="4178422"/>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6.2 </a:t>
            </a:r>
            <a:r>
              <a:rPr lang="zh-CN" altLang="en-US" dirty="0">
                <a:sym typeface="Arial" panose="020B0604020202020204" pitchFamily="34" charset="0"/>
              </a:rPr>
              <a:t>内幕交易</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dirty="0">
                <a:sym typeface="Arial" panose="020B0604020202020204" pitchFamily="34" charset="0"/>
              </a:rPr>
              <a:t>&lt; 2</a:t>
            </a:r>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4" name="文本占位符 2"/>
          <p:cNvSpPr txBox="1"/>
          <p:nvPr/>
        </p:nvSpPr>
        <p:spPr>
          <a:xfrm>
            <a:off x="442913" y="944610"/>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b="1" dirty="0">
                <a:sym typeface="Arial" panose="020B0604020202020204" pitchFamily="34" charset="0"/>
              </a:rPr>
              <a:t>在市场对信息的反应中，私人信息是否有效对应着市场是否强有效</a:t>
            </a:r>
            <a:endParaRPr lang="zh-CN" altLang="en-US" sz="2000" b="1" dirty="0">
              <a:sym typeface="Arial" panose="020B0604020202020204" pitchFamily="34" charset="0"/>
            </a:endParaRPr>
          </a:p>
        </p:txBody>
      </p:sp>
      <p:grpSp>
        <p:nvGrpSpPr>
          <p:cNvPr id="5" name="组合 4"/>
          <p:cNvGrpSpPr/>
          <p:nvPr/>
        </p:nvGrpSpPr>
        <p:grpSpPr>
          <a:xfrm>
            <a:off x="672715" y="1380036"/>
            <a:ext cx="11076276" cy="1060931"/>
            <a:chOff x="672715" y="1529366"/>
            <a:chExt cx="11076276" cy="1060931"/>
          </a:xfrm>
        </p:grpSpPr>
        <p:sp>
          <p:nvSpPr>
            <p:cNvPr id="6" name="TextBox 21"/>
            <p:cNvSpPr txBox="1">
              <a:spLocks noChangeArrowheads="1"/>
            </p:cNvSpPr>
            <p:nvPr/>
          </p:nvSpPr>
          <p:spPr bwMode="auto">
            <a:xfrm>
              <a:off x="1997891" y="1529366"/>
              <a:ext cx="9751100" cy="106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800" dirty="0">
                  <a:ea typeface="微软雅黑" panose="020B0503020204020204" pitchFamily="34" charset="-122"/>
                  <a:cs typeface="+mn-ea"/>
                  <a:sym typeface="Arial" panose="020B0604020202020204" pitchFamily="34" charset="0"/>
                </a:rPr>
                <a:t>Black, Jensen, and Scholes</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1972</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Fama and MacBeth</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1973</a:t>
              </a:r>
              <a:r>
                <a:rPr lang="zh-CN" altLang="en-US" sz="1800" dirty="0">
                  <a:ea typeface="微软雅黑" panose="020B0503020204020204" pitchFamily="34" charset="-122"/>
                  <a:cs typeface="+mn-ea"/>
                  <a:sym typeface="Arial" panose="020B0604020202020204" pitchFamily="34" charset="0"/>
                </a:rPr>
                <a:t>）表明 </a:t>
              </a:r>
              <a:r>
                <a:rPr lang="en-US" altLang="zh-CN" sz="1800" dirty="0">
                  <a:ea typeface="微软雅黑" panose="020B0503020204020204" pitchFamily="34" charset="-122"/>
                  <a:cs typeface="+mn-ea"/>
                  <a:sym typeface="Arial" panose="020B0604020202020204" pitchFamily="34" charset="0"/>
                </a:rPr>
                <a:t>SLB </a:t>
              </a:r>
              <a:r>
                <a:rPr lang="zh-CN" altLang="en-US" sz="1800" dirty="0">
                  <a:ea typeface="微软雅黑" panose="020B0503020204020204" pitchFamily="34" charset="-122"/>
                  <a:cs typeface="+mn-ea"/>
                  <a:sym typeface="Arial" panose="020B0604020202020204" pitchFamily="34" charset="0"/>
                </a:rPr>
                <a:t>模型似乎是纽约证券交易所股票预期收益的良好近似值，认为该模型应常规用于市场效率测试，以取代市场模型和恒定预期收益模型等非正式模型。</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7"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01</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9" name="直接连接符 8"/>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672715" y="2554569"/>
            <a:ext cx="11076276" cy="1061066"/>
            <a:chOff x="672715" y="1552001"/>
            <a:chExt cx="11076276" cy="1061066"/>
          </a:xfrm>
        </p:grpSpPr>
        <p:sp>
          <p:nvSpPr>
            <p:cNvPr id="14" name="TextBox 21"/>
            <p:cNvSpPr txBox="1">
              <a:spLocks noChangeArrowheads="1"/>
            </p:cNvSpPr>
            <p:nvPr/>
          </p:nvSpPr>
          <p:spPr bwMode="auto">
            <a:xfrm>
              <a:off x="1997891" y="1552136"/>
              <a:ext cx="9751100" cy="106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800" dirty="0">
                  <a:ea typeface="微软雅黑" panose="020B0503020204020204" pitchFamily="34" charset="-122"/>
                  <a:cs typeface="+mn-ea"/>
                  <a:sym typeface="Arial" panose="020B0604020202020204" pitchFamily="34" charset="0"/>
                </a:rPr>
                <a:t>Jaffe</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1974</a:t>
              </a:r>
              <a:r>
                <a:rPr lang="zh-CN" altLang="en-US" sz="1800" dirty="0">
                  <a:ea typeface="微软雅黑" panose="020B0503020204020204" pitchFamily="34" charset="-122"/>
                  <a:cs typeface="+mn-ea"/>
                  <a:sym typeface="Arial" panose="020B0604020202020204" pitchFamily="34" charset="0"/>
                </a:rPr>
                <a:t>）对内幕交易的研究中发现，对于内部人来说，股票市场并不是有效的；内部人掌握的信息并没有反映在价格中，同时市场不会对有关内幕交易的公开信息做出快速反应。在内幕交易的信息公开后长达</a:t>
              </a:r>
              <a:r>
                <a:rPr lang="en-US" altLang="zh-CN" sz="1800" dirty="0">
                  <a:ea typeface="微软雅黑" panose="020B0503020204020204" pitchFamily="34" charset="-122"/>
                  <a:cs typeface="+mn-ea"/>
                  <a:sym typeface="Arial" panose="020B0604020202020204" pitchFamily="34" charset="0"/>
                </a:rPr>
                <a:t>8</a:t>
              </a:r>
              <a:r>
                <a:rPr lang="zh-CN" altLang="en-US" sz="1800" dirty="0">
                  <a:ea typeface="微软雅黑" panose="020B0503020204020204" pitchFamily="34" charset="-122"/>
                  <a:cs typeface="+mn-ea"/>
                  <a:sym typeface="Arial" panose="020B0604020202020204" pitchFamily="34" charset="0"/>
                </a:rPr>
                <a:t>个月的时间里，局外人仍能从大量内幕交易的信息中获利。</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15"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02</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16" name="直接连接符 15"/>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672715" y="3772898"/>
            <a:ext cx="11076276" cy="1092095"/>
            <a:chOff x="672715" y="1475569"/>
            <a:chExt cx="11076276" cy="1092095"/>
          </a:xfrm>
        </p:grpSpPr>
        <p:sp>
          <p:nvSpPr>
            <p:cNvPr id="18" name="TextBox 21"/>
            <p:cNvSpPr txBox="1">
              <a:spLocks noChangeArrowheads="1"/>
            </p:cNvSpPr>
            <p:nvPr/>
          </p:nvSpPr>
          <p:spPr bwMode="auto">
            <a:xfrm>
              <a:off x="1997891" y="1475569"/>
              <a:ext cx="9751100" cy="106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800" dirty="0">
                  <a:ea typeface="微软雅黑" panose="020B0503020204020204" pitchFamily="34" charset="-122"/>
                  <a:cs typeface="+mn-ea"/>
                  <a:sym typeface="Arial" panose="020B0604020202020204" pitchFamily="34" charset="0"/>
                </a:rPr>
                <a:t>Seyhun (1986)</a:t>
              </a:r>
              <a:r>
                <a:rPr lang="zh-CN" altLang="en-US" sz="1800" dirty="0">
                  <a:ea typeface="微软雅黑" panose="020B0503020204020204" pitchFamily="34" charset="-122"/>
                  <a:cs typeface="+mn-ea"/>
                  <a:sym typeface="Arial" panose="020B0604020202020204" pitchFamily="34" charset="0"/>
                </a:rPr>
                <a:t> 证实了内部人从他们的交易中获利，但没有证实</a:t>
              </a:r>
              <a:r>
                <a:rPr lang="en-US" altLang="zh-CN" sz="1800" dirty="0">
                  <a:ea typeface="微软雅黑" panose="020B0503020204020204" pitchFamily="34" charset="-122"/>
                  <a:cs typeface="+mn-ea"/>
                  <a:sym typeface="Arial" panose="020B0604020202020204" pitchFamily="34" charset="0"/>
                </a:rPr>
                <a:t>Jaffe</a:t>
              </a:r>
              <a:r>
                <a:rPr lang="zh-CN" altLang="en-US" sz="1800" dirty="0">
                  <a:ea typeface="微软雅黑" panose="020B0503020204020204" pitchFamily="34" charset="-122"/>
                  <a:cs typeface="+mn-ea"/>
                  <a:sym typeface="Arial" panose="020B0604020202020204" pitchFamily="34" charset="0"/>
                </a:rPr>
                <a:t>的发现，即外部人可以从有关内部人交易的公开信息中获利。</a:t>
              </a:r>
              <a:r>
                <a:rPr lang="en-US" altLang="zh-CN" sz="1800" dirty="0">
                  <a:ea typeface="微软雅黑" panose="020B0503020204020204" pitchFamily="34" charset="-122"/>
                  <a:cs typeface="+mn-ea"/>
                  <a:sym typeface="Arial" panose="020B0604020202020204" pitchFamily="34" charset="0"/>
                </a:rPr>
                <a:t>Seyhun</a:t>
              </a:r>
              <a:r>
                <a:rPr lang="zh-CN" altLang="en-US" sz="1800" dirty="0">
                  <a:ea typeface="微软雅黑" panose="020B0503020204020204" pitchFamily="34" charset="-122"/>
                  <a:cs typeface="+mn-ea"/>
                  <a:sym typeface="Arial" panose="020B0604020202020204" pitchFamily="34" charset="0"/>
                </a:rPr>
                <a:t>认为，</a:t>
              </a:r>
              <a:r>
                <a:rPr lang="en-US" altLang="zh-CN" sz="1800" dirty="0">
                  <a:ea typeface="微软雅黑" panose="020B0503020204020204" pitchFamily="34" charset="-122"/>
                  <a:cs typeface="+mn-ea"/>
                  <a:sym typeface="Arial" panose="020B0604020202020204" pitchFamily="34" charset="0"/>
                </a:rPr>
                <a:t>Jaffe</a:t>
              </a:r>
              <a:r>
                <a:rPr lang="zh-CN" altLang="en-US" sz="1800" dirty="0">
                  <a:ea typeface="微软雅黑" panose="020B0503020204020204" pitchFamily="34" charset="-122"/>
                  <a:cs typeface="+mn-ea"/>
                  <a:sym typeface="Arial" panose="020B0604020202020204" pitchFamily="34" charset="0"/>
                </a:rPr>
                <a:t>的局外人获利是因为他使用了预期收益的 </a:t>
              </a:r>
              <a:r>
                <a:rPr lang="en-US" altLang="zh-CN" sz="1800" dirty="0">
                  <a:ea typeface="微软雅黑" panose="020B0503020204020204" pitchFamily="34" charset="-122"/>
                  <a:cs typeface="+mn-ea"/>
                  <a:sym typeface="Arial" panose="020B0604020202020204" pitchFamily="34" charset="0"/>
                </a:rPr>
                <a:t>SLB </a:t>
              </a:r>
              <a:r>
                <a:rPr lang="zh-CN" altLang="en-US" sz="1800" dirty="0">
                  <a:ea typeface="微软雅黑" panose="020B0503020204020204" pitchFamily="34" charset="-122"/>
                  <a:cs typeface="+mn-ea"/>
                  <a:sym typeface="Arial" panose="020B0604020202020204" pitchFamily="34" charset="0"/>
                </a:rPr>
                <a:t>模型。</a:t>
              </a:r>
              <a:r>
                <a:rPr lang="en-US" altLang="zh-CN" sz="1800" dirty="0">
                  <a:ea typeface="微软雅黑" panose="020B0503020204020204" pitchFamily="34" charset="-122"/>
                  <a:cs typeface="+mn-ea"/>
                  <a:sym typeface="Arial" panose="020B0604020202020204" pitchFamily="34" charset="0"/>
                </a:rPr>
                <a:t>Seyhun</a:t>
              </a:r>
              <a:r>
                <a:rPr lang="zh-CN" altLang="en-US" sz="1800" dirty="0">
                  <a:ea typeface="微软雅黑" panose="020B0503020204020204" pitchFamily="34" charset="-122"/>
                  <a:cs typeface="+mn-ea"/>
                  <a:sym typeface="Arial" panose="020B0604020202020204" pitchFamily="34" charset="0"/>
                </a:rPr>
                <a:t>表明，内幕买入在小公司中相对更重要，而内幕卖出在大公司中更重要。</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19"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03</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20" name="直接连接符 19"/>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672715" y="5036520"/>
            <a:ext cx="11076276" cy="1015663"/>
            <a:chOff x="672715" y="1552001"/>
            <a:chExt cx="11076276" cy="1015663"/>
          </a:xfrm>
        </p:grpSpPr>
        <p:sp>
          <p:nvSpPr>
            <p:cNvPr id="22" name="TextBox 21"/>
            <p:cNvSpPr txBox="1">
              <a:spLocks noChangeArrowheads="1"/>
            </p:cNvSpPr>
            <p:nvPr/>
          </p:nvSpPr>
          <p:spPr bwMode="auto">
            <a:xfrm>
              <a:off x="1997891" y="1695565"/>
              <a:ext cx="9751100"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800" dirty="0" err="1">
                  <a:ea typeface="微软雅黑" panose="020B0503020204020204" pitchFamily="34" charset="-122"/>
                  <a:cs typeface="+mn-ea"/>
                  <a:sym typeface="Arial" panose="020B0604020202020204" pitchFamily="34" charset="0"/>
                </a:rPr>
                <a:t>Banz</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1981</a:t>
              </a:r>
              <a:r>
                <a:rPr lang="zh-CN" altLang="en-US" sz="1800" dirty="0">
                  <a:ea typeface="微软雅黑" panose="020B0503020204020204" pitchFamily="34" charset="-122"/>
                  <a:cs typeface="+mn-ea"/>
                  <a:sym typeface="Arial" panose="020B0604020202020204" pitchFamily="34" charset="0"/>
                </a:rPr>
                <a:t>）研究发现，相对于 </a:t>
              </a:r>
              <a:r>
                <a:rPr lang="en-US" altLang="zh-CN" sz="1800" dirty="0">
                  <a:ea typeface="微软雅黑" panose="020B0503020204020204" pitchFamily="34" charset="-122"/>
                  <a:cs typeface="+mn-ea"/>
                  <a:sym typeface="Arial" panose="020B0604020202020204" pitchFamily="34" charset="0"/>
                </a:rPr>
                <a:t>SLB </a:t>
              </a:r>
              <a:r>
                <a:rPr lang="zh-CN" altLang="en-US" sz="1800" dirty="0">
                  <a:ea typeface="微软雅黑" panose="020B0503020204020204" pitchFamily="34" charset="-122"/>
                  <a:cs typeface="+mn-ea"/>
                  <a:sym typeface="Arial" panose="020B0604020202020204" pitchFamily="34" charset="0"/>
                </a:rPr>
                <a:t>模型，小股票的平均收益率往往较高，而大股票的平均收益率往往较低。简而言之，</a:t>
              </a:r>
              <a:r>
                <a:rPr lang="en-US" altLang="zh-CN" sz="1800" dirty="0">
                  <a:ea typeface="微软雅黑" panose="020B0503020204020204" pitchFamily="34" charset="-122"/>
                  <a:cs typeface="+mn-ea"/>
                  <a:sym typeface="Arial" panose="020B0604020202020204" pitchFamily="34" charset="0"/>
                </a:rPr>
                <a:t>Jaffee </a:t>
              </a:r>
              <a:r>
                <a:rPr lang="zh-CN" altLang="en-US" sz="1800" dirty="0">
                  <a:ea typeface="微软雅黑" panose="020B0503020204020204" pitchFamily="34" charset="-122"/>
                  <a:cs typeface="+mn-ea"/>
                  <a:sym typeface="Arial" panose="020B0604020202020204" pitchFamily="34" charset="0"/>
                </a:rPr>
                <a:t>所观察到的持续强劲的外部人利润似乎是规模效应的结果。</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23"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04</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24" name="直接连接符 23"/>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6.2 </a:t>
            </a:r>
            <a:r>
              <a:rPr dirty="0">
                <a:sym typeface="Arial" panose="020B0604020202020204" pitchFamily="34" charset="0"/>
              </a:rPr>
              <a:t>证券</a:t>
            </a:r>
            <a:r>
              <a:rPr lang="zh-CN" altLang="en-US" dirty="0">
                <a:sym typeface="Arial" panose="020B0604020202020204" pitchFamily="34" charset="0"/>
              </a:rPr>
              <a:t>分析</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dirty="0">
                <a:sym typeface="Arial" panose="020B0604020202020204" pitchFamily="34" charset="0"/>
              </a:rPr>
              <a:t>&lt; 3</a:t>
            </a:r>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4" name="文本占位符 2"/>
          <p:cNvSpPr txBox="1"/>
          <p:nvPr/>
        </p:nvSpPr>
        <p:spPr>
          <a:xfrm>
            <a:off x="442913" y="944610"/>
            <a:ext cx="11231223"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000" b="1" i="1" dirty="0">
                <a:sym typeface="Arial" panose="020B0604020202020204" pitchFamily="34" charset="0"/>
              </a:rPr>
              <a:t>The Value Line Investment Survey </a:t>
            </a:r>
            <a:endParaRPr lang="en-US" altLang="zh-CN" sz="2000" b="1" i="1" dirty="0">
              <a:sym typeface="Arial" panose="020B0604020202020204" pitchFamily="34" charset="0"/>
            </a:endParaRPr>
          </a:p>
          <a:p>
            <a:r>
              <a:rPr lang="zh-CN" altLang="en-US" sz="2000" b="1" dirty="0">
                <a:sym typeface="Arial" panose="020B0604020202020204" pitchFamily="34" charset="0"/>
              </a:rPr>
              <a:t>每周公布</a:t>
            </a:r>
            <a:r>
              <a:rPr lang="en-US" altLang="zh-CN" sz="2000" b="1" dirty="0">
                <a:sym typeface="Arial" panose="020B0604020202020204" pitchFamily="34" charset="0"/>
              </a:rPr>
              <a:t>1700</a:t>
            </a:r>
            <a:r>
              <a:rPr lang="zh-CN" altLang="en-US" sz="2000" b="1" dirty="0">
                <a:sym typeface="Arial" panose="020B0604020202020204" pitchFamily="34" charset="0"/>
              </a:rPr>
              <a:t>种普通股票的排名，分为</a:t>
            </a:r>
            <a:r>
              <a:rPr lang="en-US" altLang="zh-CN" sz="2000" b="1" dirty="0">
                <a:sym typeface="Arial" panose="020B0604020202020204" pitchFamily="34" charset="0"/>
              </a:rPr>
              <a:t>5</a:t>
            </a:r>
            <a:r>
              <a:rPr lang="zh-CN" altLang="en-US" sz="2000" b="1" dirty="0">
                <a:sym typeface="Arial" panose="020B0604020202020204" pitchFamily="34" charset="0"/>
              </a:rPr>
              <a:t>组。第</a:t>
            </a:r>
            <a:r>
              <a:rPr lang="en-US" altLang="zh-CN" sz="2000" b="1" dirty="0">
                <a:sym typeface="Arial" panose="020B0604020202020204" pitchFamily="34" charset="0"/>
              </a:rPr>
              <a:t>1</a:t>
            </a:r>
            <a:r>
              <a:rPr lang="zh-CN" altLang="en-US" sz="2000" b="1" dirty="0">
                <a:sym typeface="Arial" panose="020B0604020202020204" pitchFamily="34" charset="0"/>
              </a:rPr>
              <a:t>组回报前景最好，第</a:t>
            </a:r>
            <a:r>
              <a:rPr lang="en-US" altLang="zh-CN" sz="2000" b="1" dirty="0">
                <a:sym typeface="Arial" panose="020B0604020202020204" pitchFamily="34" charset="0"/>
              </a:rPr>
              <a:t>5</a:t>
            </a:r>
            <a:r>
              <a:rPr lang="zh-CN" altLang="en-US" sz="2000" b="1" dirty="0">
                <a:sym typeface="Arial" panose="020B0604020202020204" pitchFamily="34" charset="0"/>
              </a:rPr>
              <a:t>组最差。</a:t>
            </a:r>
            <a:endParaRPr lang="zh-CN" altLang="en-US" sz="2000" b="1" dirty="0">
              <a:sym typeface="Arial" panose="020B0604020202020204" pitchFamily="34" charset="0"/>
            </a:endParaRPr>
          </a:p>
        </p:txBody>
      </p:sp>
      <p:grpSp>
        <p:nvGrpSpPr>
          <p:cNvPr id="5" name="组合 4"/>
          <p:cNvGrpSpPr/>
          <p:nvPr/>
        </p:nvGrpSpPr>
        <p:grpSpPr>
          <a:xfrm>
            <a:off x="672715" y="1923426"/>
            <a:ext cx="11076276" cy="1015663"/>
            <a:chOff x="672715" y="1552001"/>
            <a:chExt cx="11076276" cy="1015663"/>
          </a:xfrm>
        </p:grpSpPr>
        <p:sp>
          <p:nvSpPr>
            <p:cNvPr id="6" name="TextBox 21"/>
            <p:cNvSpPr txBox="1">
              <a:spLocks noChangeArrowheads="1"/>
            </p:cNvSpPr>
            <p:nvPr/>
          </p:nvSpPr>
          <p:spPr bwMode="auto">
            <a:xfrm>
              <a:off x="1997891" y="1809295"/>
              <a:ext cx="9751100" cy="396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800" dirty="0">
                  <a:ea typeface="微软雅黑" panose="020B0503020204020204" pitchFamily="34" charset="-122"/>
                  <a:cs typeface="+mn-ea"/>
                  <a:sym typeface="Arial" panose="020B0604020202020204" pitchFamily="34" charset="0"/>
                </a:rPr>
                <a:t>Black(1973)</a:t>
              </a:r>
              <a:r>
                <a:rPr lang="zh-CN" altLang="en-US" sz="1800" dirty="0">
                  <a:ea typeface="微软雅黑" panose="020B0503020204020204" pitchFamily="34" charset="-122"/>
                  <a:cs typeface="+mn-ea"/>
                  <a:sym typeface="Arial" panose="020B0604020202020204" pitchFamily="34" charset="0"/>
                </a:rPr>
                <a:t>研究发现，经风险和规模调整后，第</a:t>
              </a:r>
              <a:r>
                <a:rPr lang="en-US" altLang="zh-CN" sz="1800" dirty="0">
                  <a:ea typeface="微软雅黑" panose="020B0503020204020204" pitchFamily="34" charset="-122"/>
                  <a:cs typeface="+mn-ea"/>
                  <a:sym typeface="Arial" panose="020B0604020202020204" pitchFamily="34" charset="0"/>
                </a:rPr>
                <a:t>1</a:t>
              </a:r>
              <a:r>
                <a:rPr lang="zh-CN" altLang="en-US" sz="1800" dirty="0">
                  <a:ea typeface="微软雅黑" panose="020B0503020204020204" pitchFamily="34" charset="-122"/>
                  <a:cs typeface="+mn-ea"/>
                  <a:sym typeface="Arial" panose="020B0604020202020204" pitchFamily="34" charset="0"/>
                </a:rPr>
                <a:t>组股票的平均回报率高于第</a:t>
              </a:r>
              <a:r>
                <a:rPr lang="en-US" altLang="zh-CN" sz="1800" dirty="0">
                  <a:ea typeface="微软雅黑" panose="020B0503020204020204" pitchFamily="34" charset="-122"/>
                  <a:cs typeface="+mn-ea"/>
                  <a:sym typeface="Arial" panose="020B0604020202020204" pitchFamily="34" charset="0"/>
                </a:rPr>
                <a:t>5</a:t>
              </a:r>
              <a:r>
                <a:rPr lang="zh-CN" altLang="en-US" sz="1800" dirty="0">
                  <a:ea typeface="微软雅黑" panose="020B0503020204020204" pitchFamily="34" charset="-122"/>
                  <a:cs typeface="+mn-ea"/>
                  <a:sym typeface="Arial" panose="020B0604020202020204" pitchFamily="34" charset="0"/>
                </a:rPr>
                <a:t>组股票。</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7"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01</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9" name="直接连接符 8"/>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672715" y="3109481"/>
            <a:ext cx="11076276" cy="1563424"/>
            <a:chOff x="672715" y="1552001"/>
            <a:chExt cx="11076276" cy="1563424"/>
          </a:xfrm>
        </p:grpSpPr>
        <p:sp>
          <p:nvSpPr>
            <p:cNvPr id="14" name="TextBox 21"/>
            <p:cNvSpPr txBox="1">
              <a:spLocks noChangeArrowheads="1"/>
            </p:cNvSpPr>
            <p:nvPr/>
          </p:nvSpPr>
          <p:spPr bwMode="auto">
            <a:xfrm>
              <a:off x="1997891" y="1695565"/>
              <a:ext cx="9751100" cy="1419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800" dirty="0">
                  <a:ea typeface="微软雅黑" panose="020B0503020204020204" pitchFamily="34" charset="-122"/>
                  <a:cs typeface="+mn-ea"/>
                  <a:sym typeface="Arial" panose="020B0604020202020204" pitchFamily="34" charset="0"/>
                </a:rPr>
                <a:t>Affleck-Graves and Mendenhall</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1990</a:t>
              </a:r>
              <a:r>
                <a:rPr lang="zh-CN" altLang="en-US" sz="1800" dirty="0">
                  <a:ea typeface="微软雅黑" panose="020B0503020204020204" pitchFamily="34" charset="-122"/>
                  <a:cs typeface="+mn-ea"/>
                  <a:sym typeface="Arial" panose="020B0604020202020204" pitchFamily="34" charset="0"/>
                </a:rPr>
                <a:t>）认为，价值线主要是根据短期超额盈利对公司进行排名。因此，价值线排名的长期异常回报是另一种市场异象，即Ball和Brown(1968)、Bernard和Thomas(1989)等人发现的收益公布后漂移。</a:t>
              </a:r>
              <a:endParaRPr lang="zh-CN" altLang="en-US" sz="1800" dirty="0">
                <a:ea typeface="微软雅黑" panose="020B0503020204020204" pitchFamily="34" charset="-122"/>
                <a:cs typeface="+mn-ea"/>
                <a:sym typeface="Arial" panose="020B0604020202020204" pitchFamily="34" charset="0"/>
              </a:endParaRPr>
            </a:p>
            <a:p>
              <a:pPr algn="just" eaLnBrk="1" hangingPunct="1">
                <a:lnSpc>
                  <a:spcPct val="120000"/>
                </a:lnSpc>
              </a:pPr>
              <a:endParaRPr lang="zh-CN" altLang="en-US" sz="1800" dirty="0">
                <a:ea typeface="微软雅黑" panose="020B0503020204020204" pitchFamily="34" charset="-122"/>
                <a:cs typeface="+mn-ea"/>
                <a:sym typeface="Arial" panose="020B0604020202020204" pitchFamily="34" charset="0"/>
              </a:endParaRPr>
            </a:p>
          </p:txBody>
        </p:sp>
        <p:sp>
          <p:nvSpPr>
            <p:cNvPr id="15"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02</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16" name="直接连接符 15"/>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672715" y="4672694"/>
            <a:ext cx="11076276" cy="1393330"/>
            <a:chOff x="672715" y="1475569"/>
            <a:chExt cx="11076276" cy="1393330"/>
          </a:xfrm>
        </p:grpSpPr>
        <p:sp>
          <p:nvSpPr>
            <p:cNvPr id="18" name="TextBox 21"/>
            <p:cNvSpPr txBox="1">
              <a:spLocks noChangeArrowheads="1"/>
            </p:cNvSpPr>
            <p:nvPr/>
          </p:nvSpPr>
          <p:spPr bwMode="auto">
            <a:xfrm>
              <a:off x="1997891" y="1475569"/>
              <a:ext cx="9751100" cy="139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800" dirty="0">
                  <a:ea typeface="微软雅黑" panose="020B0503020204020204" pitchFamily="34" charset="-122"/>
                  <a:cs typeface="+mn-ea"/>
                  <a:sym typeface="Arial" panose="020B0604020202020204" pitchFamily="34" charset="0"/>
                </a:rPr>
                <a:t>Stickel</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1985</a:t>
              </a:r>
              <a:r>
                <a:rPr lang="zh-CN" altLang="en-US" sz="1800" dirty="0">
                  <a:ea typeface="微软雅黑" panose="020B0503020204020204" pitchFamily="34" charset="-122"/>
                  <a:cs typeface="+mn-ea"/>
                  <a:sym typeface="Arial" panose="020B0604020202020204" pitchFamily="34" charset="0"/>
                </a:rPr>
                <a:t>）使用事件研究方法表明，排名变化中存在公告效应，这更清楚地表明</a:t>
              </a:r>
              <a:r>
                <a:rPr lang="en-US" altLang="zh-CN" sz="1800" dirty="0">
                  <a:ea typeface="微软雅黑" panose="020B0503020204020204" pitchFamily="34" charset="-122"/>
                  <a:cs typeface="+mn-ea"/>
                  <a:sym typeface="Arial" panose="020B0604020202020204" pitchFamily="34" charset="0"/>
                </a:rPr>
                <a:t>《The Value Line Investment Survey》</a:t>
              </a:r>
              <a:r>
                <a:rPr lang="zh-CN" altLang="en-US" sz="1800" dirty="0">
                  <a:ea typeface="微软雅黑" panose="020B0503020204020204" pitchFamily="34" charset="-122"/>
                  <a:cs typeface="+mn-ea"/>
                  <a:sym typeface="Arial" panose="020B0604020202020204" pitchFamily="34" charset="0"/>
                </a:rPr>
                <a:t>拥有未反映在价格中的信息。他发现，市场需要长达</a:t>
              </a:r>
              <a:r>
                <a:rPr lang="en-US" altLang="zh-CN" sz="1800" dirty="0">
                  <a:ea typeface="微软雅黑" panose="020B0503020204020204" pitchFamily="34" charset="-122"/>
                  <a:cs typeface="+mn-ea"/>
                  <a:sym typeface="Arial" panose="020B0604020202020204" pitchFamily="34" charset="0"/>
                </a:rPr>
                <a:t>3</a:t>
              </a:r>
              <a:r>
                <a:rPr lang="zh-CN" altLang="en-US" sz="1800" dirty="0">
                  <a:ea typeface="微软雅黑" panose="020B0503020204020204" pitchFamily="34" charset="-122"/>
                  <a:cs typeface="+mn-ea"/>
                  <a:sym typeface="Arial" panose="020B0604020202020204" pitchFamily="34" charset="0"/>
                </a:rPr>
                <a:t>天的时间来适应排名变化中的信息，而且价格变化是永久性的。当股票从第</a:t>
              </a:r>
              <a:r>
                <a:rPr lang="en-US" altLang="zh-CN" sz="1800" dirty="0">
                  <a:ea typeface="微软雅黑" panose="020B0503020204020204" pitchFamily="34" charset="-122"/>
                  <a:cs typeface="+mn-ea"/>
                  <a:sym typeface="Arial" panose="020B0604020202020204" pitchFamily="34" charset="0"/>
                </a:rPr>
                <a:t>2</a:t>
              </a:r>
              <a:r>
                <a:rPr lang="zh-CN" altLang="en-US" sz="1800" dirty="0">
                  <a:ea typeface="微软雅黑" panose="020B0503020204020204" pitchFamily="34" charset="-122"/>
                  <a:cs typeface="+mn-ea"/>
                  <a:sym typeface="Arial" panose="020B0604020202020204" pitchFamily="34" charset="0"/>
                </a:rPr>
                <a:t>组升至第</a:t>
              </a:r>
              <a:r>
                <a:rPr lang="en-US" altLang="zh-CN" sz="1800" dirty="0">
                  <a:ea typeface="微软雅黑" panose="020B0503020204020204" pitchFamily="34" charset="-122"/>
                  <a:cs typeface="+mn-ea"/>
                  <a:sym typeface="Arial" panose="020B0604020202020204" pitchFamily="34" charset="0"/>
                </a:rPr>
                <a:t>1</a:t>
              </a:r>
              <a:r>
                <a:rPr lang="zh-CN" altLang="en-US" sz="1800" dirty="0">
                  <a:ea typeface="微软雅黑" panose="020B0503020204020204" pitchFamily="34" charset="-122"/>
                  <a:cs typeface="+mn-ea"/>
                  <a:sym typeface="Arial" panose="020B0604020202020204" pitchFamily="34" charset="0"/>
                </a:rPr>
                <a:t>组（更好到最好）时，价格变化最大，</a:t>
              </a:r>
              <a:r>
                <a:rPr lang="en-US" altLang="zh-CN" sz="1800" dirty="0">
                  <a:ea typeface="微软雅黑" panose="020B0503020204020204" pitchFamily="34" charset="-122"/>
                  <a:cs typeface="+mn-ea"/>
                  <a:sym typeface="Arial" panose="020B0604020202020204" pitchFamily="34" charset="0"/>
                </a:rPr>
                <a:t>3</a:t>
              </a:r>
              <a:r>
                <a:rPr lang="zh-CN" altLang="en-US" sz="1800" dirty="0">
                  <a:ea typeface="微软雅黑" panose="020B0503020204020204" pitchFamily="34" charset="-122"/>
                  <a:cs typeface="+mn-ea"/>
                  <a:sym typeface="Arial" panose="020B0604020202020204" pitchFamily="34" charset="0"/>
                </a:rPr>
                <a:t>天内约为</a:t>
              </a:r>
              <a:r>
                <a:rPr lang="en-US" altLang="zh-CN" sz="1800" dirty="0">
                  <a:ea typeface="微软雅黑" panose="020B0503020204020204" pitchFamily="34" charset="-122"/>
                  <a:cs typeface="+mn-ea"/>
                  <a:sym typeface="Arial" panose="020B0604020202020204" pitchFamily="34" charset="0"/>
                </a:rPr>
                <a:t>2.44%</a:t>
              </a:r>
              <a:r>
                <a:rPr lang="zh-CN" altLang="en-US" sz="1800" dirty="0">
                  <a:ea typeface="微软雅黑" panose="020B0503020204020204" pitchFamily="34" charset="-122"/>
                  <a:cs typeface="+mn-ea"/>
                  <a:sym typeface="Arial" panose="020B0604020202020204" pitchFamily="34" charset="0"/>
                </a:rPr>
                <a:t>。对于大多数其他排名变化，</a:t>
              </a:r>
              <a:r>
                <a:rPr lang="en-US" altLang="zh-CN" sz="1800" dirty="0">
                  <a:ea typeface="微软雅黑" panose="020B0503020204020204" pitchFamily="34" charset="-122"/>
                  <a:cs typeface="+mn-ea"/>
                  <a:sym typeface="Arial" panose="020B0604020202020204" pitchFamily="34" charset="0"/>
                </a:rPr>
                <a:t>3</a:t>
              </a:r>
              <a:r>
                <a:rPr lang="zh-CN" altLang="en-US" sz="1800" dirty="0">
                  <a:ea typeface="微软雅黑" panose="020B0503020204020204" pitchFamily="34" charset="-122"/>
                  <a:cs typeface="+mn-ea"/>
                  <a:sym typeface="Arial" panose="020B0604020202020204" pitchFamily="34" charset="0"/>
                </a:rPr>
                <a:t>天内的价格变化都小于</a:t>
              </a:r>
              <a:r>
                <a:rPr lang="en-US" altLang="zh-CN" sz="1800" dirty="0">
                  <a:ea typeface="微软雅黑" panose="020B0503020204020204" pitchFamily="34" charset="-122"/>
                  <a:cs typeface="+mn-ea"/>
                  <a:sym typeface="Arial" panose="020B0604020202020204" pitchFamily="34" charset="0"/>
                </a:rPr>
                <a:t>1%</a:t>
              </a:r>
              <a:r>
                <a:rPr lang="zh-CN" altLang="en-US" sz="1800" dirty="0">
                  <a:ea typeface="微软雅黑" panose="020B0503020204020204" pitchFamily="34" charset="-122"/>
                  <a:cs typeface="+mn-ea"/>
                  <a:sym typeface="Arial" panose="020B0604020202020204" pitchFamily="34" charset="0"/>
                </a:rPr>
                <a:t>。</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19"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03</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20" name="直接连接符 19"/>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6.2 </a:t>
            </a:r>
            <a:r>
              <a:rPr dirty="0">
                <a:sym typeface="Arial" panose="020B0604020202020204" pitchFamily="34" charset="0"/>
              </a:rPr>
              <a:t>证券</a:t>
            </a:r>
            <a:r>
              <a:rPr lang="zh-CN" altLang="en-US" dirty="0">
                <a:sym typeface="Arial" panose="020B0604020202020204" pitchFamily="34" charset="0"/>
              </a:rPr>
              <a:t>分析</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dirty="0">
                <a:sym typeface="Arial" panose="020B0604020202020204" pitchFamily="34" charset="0"/>
              </a:rPr>
              <a:t>&lt; 4</a:t>
            </a:r>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4" name="文本占位符 2"/>
          <p:cNvSpPr txBox="1"/>
          <p:nvPr/>
        </p:nvSpPr>
        <p:spPr>
          <a:xfrm>
            <a:off x="442913" y="944610"/>
            <a:ext cx="11231223"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000" b="1" i="1" dirty="0">
                <a:sym typeface="Arial" panose="020B0604020202020204" pitchFamily="34" charset="0"/>
              </a:rPr>
              <a:t>The Value Line Investment Survey </a:t>
            </a:r>
            <a:endParaRPr lang="en-US" altLang="zh-CN" sz="2000" b="1" i="1" dirty="0">
              <a:sym typeface="Arial" panose="020B0604020202020204" pitchFamily="34" charset="0"/>
            </a:endParaRPr>
          </a:p>
          <a:p>
            <a:r>
              <a:rPr lang="zh-CN" altLang="en-US" sz="2000" b="1" dirty="0">
                <a:sym typeface="Arial" panose="020B0604020202020204" pitchFamily="34" charset="0"/>
              </a:rPr>
              <a:t>每周公布</a:t>
            </a:r>
            <a:r>
              <a:rPr lang="en-US" altLang="zh-CN" sz="2000" b="1" dirty="0">
                <a:sym typeface="Arial" panose="020B0604020202020204" pitchFamily="34" charset="0"/>
              </a:rPr>
              <a:t>1700</a:t>
            </a:r>
            <a:r>
              <a:rPr lang="zh-CN" altLang="en-US" sz="2000" b="1" dirty="0">
                <a:sym typeface="Arial" panose="020B0604020202020204" pitchFamily="34" charset="0"/>
              </a:rPr>
              <a:t>种普通股票的排名，分为</a:t>
            </a:r>
            <a:r>
              <a:rPr lang="en-US" altLang="zh-CN" sz="2000" b="1" dirty="0">
                <a:sym typeface="Arial" panose="020B0604020202020204" pitchFamily="34" charset="0"/>
              </a:rPr>
              <a:t>5</a:t>
            </a:r>
            <a:r>
              <a:rPr lang="zh-CN" altLang="en-US" sz="2000" b="1" dirty="0">
                <a:sym typeface="Arial" panose="020B0604020202020204" pitchFamily="34" charset="0"/>
              </a:rPr>
              <a:t>组。第</a:t>
            </a:r>
            <a:r>
              <a:rPr lang="en-US" altLang="zh-CN" sz="2000" b="1" dirty="0">
                <a:sym typeface="Arial" panose="020B0604020202020204" pitchFamily="34" charset="0"/>
              </a:rPr>
              <a:t>1</a:t>
            </a:r>
            <a:r>
              <a:rPr lang="zh-CN" altLang="en-US" sz="2000" b="1" dirty="0">
                <a:sym typeface="Arial" panose="020B0604020202020204" pitchFamily="34" charset="0"/>
              </a:rPr>
              <a:t>组回报前景最好，第</a:t>
            </a:r>
            <a:r>
              <a:rPr lang="en-US" altLang="zh-CN" sz="2000" b="1" dirty="0">
                <a:sym typeface="Arial" panose="020B0604020202020204" pitchFamily="34" charset="0"/>
              </a:rPr>
              <a:t>5</a:t>
            </a:r>
            <a:r>
              <a:rPr lang="zh-CN" altLang="en-US" sz="2000" b="1" dirty="0">
                <a:sym typeface="Arial" panose="020B0604020202020204" pitchFamily="34" charset="0"/>
              </a:rPr>
              <a:t>组最差。</a:t>
            </a:r>
            <a:endParaRPr lang="zh-CN" altLang="en-US" sz="2000" b="1" dirty="0">
              <a:sym typeface="Arial" panose="020B0604020202020204" pitchFamily="34" charset="0"/>
            </a:endParaRPr>
          </a:p>
        </p:txBody>
      </p:sp>
      <p:grpSp>
        <p:nvGrpSpPr>
          <p:cNvPr id="5" name="组合 4"/>
          <p:cNvGrpSpPr/>
          <p:nvPr/>
        </p:nvGrpSpPr>
        <p:grpSpPr>
          <a:xfrm>
            <a:off x="672715" y="1923426"/>
            <a:ext cx="11076276" cy="1147914"/>
            <a:chOff x="672715" y="1552001"/>
            <a:chExt cx="11076276" cy="1147914"/>
          </a:xfrm>
        </p:grpSpPr>
        <p:sp>
          <p:nvSpPr>
            <p:cNvPr id="6" name="TextBox 21"/>
            <p:cNvSpPr txBox="1">
              <a:spLocks noChangeArrowheads="1"/>
            </p:cNvSpPr>
            <p:nvPr/>
          </p:nvSpPr>
          <p:spPr bwMode="auto">
            <a:xfrm>
              <a:off x="1997891" y="1612160"/>
              <a:ext cx="9751100" cy="1087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zh-CN" altLang="en-US" sz="1800" dirty="0">
                  <a:ea typeface="微软雅黑" panose="020B0503020204020204" pitchFamily="34" charset="-122"/>
                  <a:cs typeface="+mn-ea"/>
                  <a:sym typeface="Arial" panose="020B0604020202020204" pitchFamily="34" charset="0"/>
                </a:rPr>
                <a:t>对于小型股票，对于盘子最小的五分之一股票，从第</a:t>
              </a:r>
              <a:r>
                <a:rPr lang="en-US" altLang="zh-CN" sz="1800" dirty="0">
                  <a:ea typeface="微软雅黑" panose="020B0503020204020204" pitchFamily="34" charset="-122"/>
                  <a:cs typeface="+mn-ea"/>
                  <a:sym typeface="Arial" panose="020B0604020202020204" pitchFamily="34" charset="0"/>
                </a:rPr>
                <a:t>2</a:t>
              </a:r>
              <a:r>
                <a:rPr lang="zh-CN" altLang="en-US" sz="1800" dirty="0">
                  <a:ea typeface="微软雅黑" panose="020B0503020204020204" pitchFamily="34" charset="-122"/>
                  <a:cs typeface="+mn-ea"/>
                  <a:sym typeface="Arial" panose="020B0604020202020204" pitchFamily="34" charset="0"/>
                </a:rPr>
                <a:t>组到第</a:t>
              </a:r>
              <a:r>
                <a:rPr lang="en-US" altLang="zh-CN" sz="1800" dirty="0">
                  <a:ea typeface="微软雅黑" panose="020B0503020204020204" pitchFamily="34" charset="-122"/>
                  <a:cs typeface="+mn-ea"/>
                  <a:sym typeface="Arial" panose="020B0604020202020204" pitchFamily="34" charset="0"/>
                </a:rPr>
                <a:t>1</a:t>
              </a:r>
              <a:r>
                <a:rPr lang="zh-CN" altLang="en-US" sz="1800" dirty="0">
                  <a:ea typeface="微软雅黑" panose="020B0503020204020204" pitchFamily="34" charset="-122"/>
                  <a:cs typeface="+mn-ea"/>
                  <a:sym typeface="Arial" panose="020B0604020202020204" pitchFamily="34" charset="0"/>
                </a:rPr>
                <a:t>组的变化与 </a:t>
              </a:r>
              <a:r>
                <a:rPr lang="en-US" altLang="zh-CN" sz="1800" dirty="0">
                  <a:ea typeface="微软雅黑" panose="020B0503020204020204" pitchFamily="34" charset="-122"/>
                  <a:cs typeface="+mn-ea"/>
                  <a:sym typeface="Arial" panose="020B0604020202020204" pitchFamily="34" charset="0"/>
                </a:rPr>
                <a:t>5.18%</a:t>
              </a:r>
              <a:r>
                <a:rPr lang="zh-CN" altLang="en-US" sz="1800" dirty="0">
                  <a:ea typeface="微软雅黑" panose="020B0503020204020204" pitchFamily="34" charset="-122"/>
                  <a:cs typeface="+mn-ea"/>
                  <a:sym typeface="Arial" panose="020B0604020202020204" pitchFamily="34" charset="0"/>
                </a:rPr>
                <a:t>的</a:t>
              </a:r>
              <a:r>
                <a:rPr lang="en-US" altLang="zh-CN" sz="1800" dirty="0">
                  <a:ea typeface="微软雅黑" panose="020B0503020204020204" pitchFamily="34" charset="-122"/>
                  <a:cs typeface="+mn-ea"/>
                  <a:sym typeface="Arial" panose="020B0604020202020204" pitchFamily="34" charset="0"/>
                </a:rPr>
                <a:t>3</a:t>
              </a:r>
              <a:r>
                <a:rPr lang="zh-CN" altLang="en-US" sz="1800" dirty="0">
                  <a:ea typeface="微软雅黑" panose="020B0503020204020204" pitchFamily="34" charset="-122"/>
                  <a:cs typeface="+mn-ea"/>
                  <a:sym typeface="Arial" panose="020B0604020202020204" pitchFamily="34" charset="0"/>
                </a:rPr>
                <a:t>天回报率相关；而对于最大的五分之一股票，这一变化与</a:t>
              </a:r>
              <a:r>
                <a:rPr lang="en-US" altLang="zh-CN" sz="1800" dirty="0">
                  <a:ea typeface="微软雅黑" panose="020B0503020204020204" pitchFamily="34" charset="-122"/>
                  <a:cs typeface="+mn-ea"/>
                  <a:sym typeface="Arial" panose="020B0604020202020204" pitchFamily="34" charset="0"/>
                </a:rPr>
                <a:t>0.7%</a:t>
              </a:r>
              <a:r>
                <a:rPr lang="zh-CN" altLang="en-US" sz="1800" dirty="0">
                  <a:ea typeface="微软雅黑" panose="020B0503020204020204" pitchFamily="34" charset="-122"/>
                  <a:cs typeface="+mn-ea"/>
                  <a:sym typeface="Arial" panose="020B0604020202020204" pitchFamily="34" charset="0"/>
                </a:rPr>
                <a:t>的</a:t>
              </a:r>
              <a:r>
                <a:rPr lang="en-US" altLang="zh-CN" sz="1800" dirty="0">
                  <a:ea typeface="微软雅黑" panose="020B0503020204020204" pitchFamily="34" charset="-122"/>
                  <a:cs typeface="+mn-ea"/>
                  <a:sym typeface="Arial" panose="020B0604020202020204" pitchFamily="34" charset="0"/>
                </a:rPr>
                <a:t>3</a:t>
              </a:r>
              <a:r>
                <a:rPr lang="zh-CN" altLang="en-US" sz="1800" dirty="0">
                  <a:ea typeface="微软雅黑" panose="020B0503020204020204" pitchFamily="34" charset="-122"/>
                  <a:cs typeface="+mn-ea"/>
                  <a:sym typeface="Arial" panose="020B0604020202020204" pitchFamily="34" charset="0"/>
                </a:rPr>
                <a:t>天回报率相关。因此，公共信息公告（如价值线排名变化）对小型股票价格的影响更大。</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7"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04</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9" name="直接连接符 8"/>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672715" y="3189703"/>
            <a:ext cx="11076276" cy="1393330"/>
            <a:chOff x="672715" y="1445961"/>
            <a:chExt cx="11076276" cy="1393330"/>
          </a:xfrm>
        </p:grpSpPr>
        <p:sp>
          <p:nvSpPr>
            <p:cNvPr id="14" name="TextBox 21"/>
            <p:cNvSpPr txBox="1">
              <a:spLocks noChangeArrowheads="1"/>
            </p:cNvSpPr>
            <p:nvPr/>
          </p:nvSpPr>
          <p:spPr bwMode="auto">
            <a:xfrm>
              <a:off x="1997891" y="1445961"/>
              <a:ext cx="9751100" cy="139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800" dirty="0">
                  <a:ea typeface="微软雅黑" panose="020B0503020204020204" pitchFamily="34" charset="-122"/>
                  <a:cs typeface="+mn-ea"/>
                  <a:sym typeface="Arial" panose="020B0604020202020204" pitchFamily="34" charset="0"/>
                </a:rPr>
                <a:t>Lloyd-Davies and Canes</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1978</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Liu</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Smith and Syed</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1990</a:t>
              </a:r>
              <a:r>
                <a:rPr lang="zh-CN" altLang="en-US" sz="1800" dirty="0">
                  <a:ea typeface="微软雅黑" panose="020B0503020204020204" pitchFamily="34" charset="-122"/>
                  <a:cs typeface="+mn-ea"/>
                  <a:sym typeface="Arial" panose="020B0604020202020204" pitchFamily="34" charset="0"/>
                </a:rPr>
                <a:t>）发现，在</a:t>
              </a:r>
              <a:r>
                <a:rPr lang="en-US" altLang="zh-CN" sz="1800" dirty="0">
                  <a:ea typeface="微软雅黑" panose="020B0503020204020204" pitchFamily="34" charset="-122"/>
                  <a:cs typeface="+mn-ea"/>
                  <a:sym typeface="Arial" panose="020B0604020202020204" pitchFamily="34" charset="0"/>
                </a:rPr>
                <a:t>《</a:t>
              </a:r>
              <a:r>
                <a:rPr lang="zh-CN" altLang="en-US" sz="1800" dirty="0">
                  <a:ea typeface="微软雅黑" panose="020B0503020204020204" pitchFamily="34" charset="-122"/>
                  <a:cs typeface="+mn-ea"/>
                  <a:sym typeface="Arial" panose="020B0604020202020204" pitchFamily="34" charset="0"/>
                </a:rPr>
                <a:t>华尔街日报</a:t>
              </a:r>
              <a:r>
                <a:rPr lang="en-US" altLang="zh-CN" sz="1800" dirty="0">
                  <a:ea typeface="微软雅黑" panose="020B0503020204020204" pitchFamily="34" charset="-122"/>
                  <a:cs typeface="+mn-ea"/>
                  <a:sym typeface="Arial" panose="020B0604020202020204" pitchFamily="34" charset="0"/>
                </a:rPr>
                <a:t>》</a:t>
              </a:r>
              <a:r>
                <a:rPr lang="zh-CN" altLang="en-US" sz="1800" dirty="0">
                  <a:ea typeface="微软雅黑" panose="020B0503020204020204" pitchFamily="34" charset="-122"/>
                  <a:cs typeface="+mn-ea"/>
                  <a:sym typeface="Arial" panose="020B0604020202020204" pitchFamily="34" charset="0"/>
                </a:rPr>
                <a:t>上接受调查的证券分析师的兜售行为与实际情况有很大差距。华尔街日报专栏中受调查证券分析师的吹捧会导致公布当天的价格平均变动约</a:t>
              </a:r>
              <a:r>
                <a:rPr lang="en-US" altLang="zh-CN" sz="1800" dirty="0">
                  <a:ea typeface="微软雅黑" panose="020B0503020204020204" pitchFamily="34" charset="-122"/>
                  <a:cs typeface="+mn-ea"/>
                  <a:sym typeface="Arial" panose="020B0604020202020204" pitchFamily="34" charset="0"/>
                </a:rPr>
                <a:t>1.7%</a:t>
              </a:r>
              <a:r>
                <a:rPr lang="zh-CN" altLang="en-US" sz="1800" dirty="0">
                  <a:ea typeface="微软雅黑" panose="020B0503020204020204" pitchFamily="34" charset="-122"/>
                  <a:cs typeface="+mn-ea"/>
                  <a:sym typeface="Arial" panose="020B0604020202020204" pitchFamily="34" charset="0"/>
                </a:rPr>
                <a:t>，这种信息效应与</a:t>
              </a:r>
              <a:r>
                <a:rPr lang="en-US" altLang="zh-CN" sz="1800" dirty="0">
                  <a:ea typeface="微软雅黑" panose="020B0503020204020204" pitchFamily="34" charset="-122"/>
                  <a:cs typeface="+mn-ea"/>
                  <a:sym typeface="Arial" panose="020B0604020202020204" pitchFamily="34" charset="0"/>
                </a:rPr>
                <a:t>《</a:t>
              </a:r>
              <a:r>
                <a:rPr lang="zh-CN" altLang="en-US" sz="1800" dirty="0">
                  <a:ea typeface="微软雅黑" panose="020B0503020204020204" pitchFamily="34" charset="-122"/>
                  <a:cs typeface="+mn-ea"/>
                  <a:sym typeface="Arial" panose="020B0604020202020204" pitchFamily="34" charset="0"/>
                </a:rPr>
                <a:t>价值线</a:t>
              </a:r>
              <a:r>
                <a:rPr lang="en-US" altLang="zh-CN" sz="1800" dirty="0">
                  <a:ea typeface="微软雅黑" panose="020B0503020204020204" pitchFamily="34" charset="-122"/>
                  <a:cs typeface="+mn-ea"/>
                  <a:sym typeface="Arial" panose="020B0604020202020204" pitchFamily="34" charset="0"/>
                </a:rPr>
                <a:t>》</a:t>
              </a:r>
              <a:r>
                <a:rPr lang="zh-CN" altLang="en-US" sz="1800" dirty="0">
                  <a:ea typeface="微软雅黑" panose="020B0503020204020204" pitchFamily="34" charset="-122"/>
                  <a:cs typeface="+mn-ea"/>
                  <a:sym typeface="Arial" panose="020B0604020202020204" pitchFamily="34" charset="0"/>
                </a:rPr>
                <a:t>排名变动的信息效应类似。</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15"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05</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16" name="直接连接符 15"/>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672715" y="4665826"/>
            <a:ext cx="11076276" cy="1092095"/>
            <a:chOff x="672715" y="1475569"/>
            <a:chExt cx="11076276" cy="1092095"/>
          </a:xfrm>
        </p:grpSpPr>
        <p:sp>
          <p:nvSpPr>
            <p:cNvPr id="18" name="TextBox 21"/>
            <p:cNvSpPr txBox="1">
              <a:spLocks noChangeArrowheads="1"/>
            </p:cNvSpPr>
            <p:nvPr/>
          </p:nvSpPr>
          <p:spPr bwMode="auto">
            <a:xfrm>
              <a:off x="1997891" y="1475569"/>
              <a:ext cx="9751100" cy="1087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altLang="zh-CN" sz="1800" dirty="0">
                  <a:ea typeface="微软雅黑" panose="020B0503020204020204" pitchFamily="34" charset="-122"/>
                  <a:cs typeface="+mn-ea"/>
                  <a:sym typeface="Arial" panose="020B0604020202020204" pitchFamily="34" charset="0"/>
                </a:rPr>
                <a:t>Stickel (1985)</a:t>
              </a:r>
              <a:r>
                <a:rPr lang="zh-CN" altLang="en-US" sz="1800" dirty="0">
                  <a:ea typeface="微软雅黑" panose="020B0503020204020204" pitchFamily="34" charset="-122"/>
                  <a:cs typeface="+mn-ea"/>
                  <a:sym typeface="Arial" panose="020B0604020202020204" pitchFamily="34" charset="0"/>
                </a:rPr>
                <a:t>、</a:t>
              </a:r>
              <a:r>
                <a:rPr lang="en-US" altLang="zh-CN" sz="1800" dirty="0">
                  <a:ea typeface="微软雅黑" panose="020B0503020204020204" pitchFamily="34" charset="-122"/>
                  <a:cs typeface="+mn-ea"/>
                  <a:sym typeface="Arial" panose="020B0604020202020204" pitchFamily="34" charset="0"/>
                </a:rPr>
                <a:t>Lloyd-Davies and Canes (1978)</a:t>
              </a:r>
              <a:r>
                <a:rPr lang="zh-CN" altLang="en-US" sz="1800" dirty="0">
                  <a:ea typeface="微软雅黑" panose="020B0503020204020204" pitchFamily="34" charset="-122"/>
                  <a:cs typeface="+mn-ea"/>
                  <a:sym typeface="Arial" panose="020B0604020202020204" pitchFamily="34" charset="0"/>
                </a:rPr>
                <a:t>的研究表明，价值线和一些证券分析师拥有私人信息，这些信息一旦披露，就会导致小幅但在统计上显著的价格调整。这样，市场就不是完全有效的（可能有私人信息没有完全反映在价格中）。</a:t>
              </a:r>
              <a:endParaRPr lang="en-US" altLang="zh-CN" sz="1800" dirty="0">
                <a:solidFill>
                  <a:srgbClr val="000000"/>
                </a:solidFill>
                <a:ea typeface="微软雅黑" panose="020B0503020204020204" pitchFamily="34" charset="-122"/>
                <a:cs typeface="+mn-ea"/>
                <a:sym typeface="Arial" panose="020B0604020202020204" pitchFamily="34" charset="0"/>
              </a:endParaRPr>
            </a:p>
          </p:txBody>
        </p:sp>
        <p:sp>
          <p:nvSpPr>
            <p:cNvPr id="19" name="TextBox 21"/>
            <p:cNvSpPr txBox="1">
              <a:spLocks noChangeArrowheads="1"/>
            </p:cNvSpPr>
            <p:nvPr/>
          </p:nvSpPr>
          <p:spPr bwMode="auto">
            <a:xfrm>
              <a:off x="672715" y="1552001"/>
              <a:ext cx="12430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6000" b="1" dirty="0">
                  <a:solidFill>
                    <a:srgbClr val="9A0001"/>
                  </a:solidFill>
                  <a:ea typeface="微软雅黑" panose="020B0503020204020204" pitchFamily="34" charset="-122"/>
                  <a:cs typeface="+mn-ea"/>
                  <a:sym typeface="Arial" panose="020B0604020202020204" pitchFamily="34" charset="0"/>
                </a:rPr>
                <a:t>06</a:t>
              </a:r>
              <a:endParaRPr lang="zh-CN" altLang="zh-CN" sz="6000" b="1" dirty="0">
                <a:solidFill>
                  <a:srgbClr val="9A0001"/>
                </a:solidFill>
                <a:ea typeface="微软雅黑" panose="020B0503020204020204" pitchFamily="34" charset="-122"/>
                <a:cs typeface="+mn-ea"/>
                <a:sym typeface="Arial" panose="020B0604020202020204" pitchFamily="34" charset="0"/>
              </a:endParaRPr>
            </a:p>
          </p:txBody>
        </p:sp>
        <p:cxnSp>
          <p:nvCxnSpPr>
            <p:cNvPr id="20" name="直接连接符 19"/>
            <p:cNvCxnSpPr/>
            <p:nvPr/>
          </p:nvCxnSpPr>
          <p:spPr>
            <a:xfrm>
              <a:off x="1905310" y="1717588"/>
              <a:ext cx="0" cy="85007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6.3 </a:t>
            </a:r>
            <a:r>
              <a:rPr dirty="0">
                <a:sym typeface="Arial" panose="020B0604020202020204" pitchFamily="34" charset="0"/>
              </a:rPr>
              <a:t>专业的投资组合管理</a:t>
            </a:r>
            <a:endParaRPr dirty="0">
              <a:sym typeface="Arial" panose="020B0604020202020204" pitchFamily="34" charset="0"/>
            </a:endParaRPr>
          </a:p>
        </p:txBody>
      </p:sp>
      <p:sp>
        <p:nvSpPr>
          <p:cNvPr id="5" name="文本占位符 4"/>
          <p:cNvSpPr/>
          <p:nvPr>
            <p:ph type="body" sz="quarter" idx="10"/>
          </p:nvPr>
        </p:nvSpPr>
        <p:spPr>
          <a:xfrm>
            <a:off x="500380" y="999490"/>
            <a:ext cx="9853930" cy="1217295"/>
          </a:xfrm>
        </p:spPr>
        <p:txBody>
          <a:bodyPr>
            <a:noAutofit/>
          </a:bodyPr>
          <a:p>
            <a:pPr fontAlgn="auto">
              <a:lnSpc>
                <a:spcPct val="100000"/>
              </a:lnSpc>
            </a:pPr>
            <a:r>
              <a:rPr lang="zh-CN" altLang="en-US" b="0">
                <a:solidFill>
                  <a:schemeClr val="tx1"/>
                </a:solidFill>
              </a:rPr>
              <a:t>早期的研究发现，共同基金投资者的回报率往往低于市场指数。</a:t>
            </a:r>
            <a:endParaRPr lang="zh-CN" altLang="en-US" b="0">
              <a:solidFill>
                <a:schemeClr val="tx1"/>
              </a:solidFill>
            </a:endParaRPr>
          </a:p>
          <a:p>
            <a:pPr marL="0" indent="0" fontAlgn="auto">
              <a:lnSpc>
                <a:spcPct val="100000"/>
              </a:lnSpc>
              <a:buNone/>
            </a:pPr>
            <a:r>
              <a:rPr lang="zh-CN" altLang="en-US" b="0">
                <a:solidFill>
                  <a:schemeClr val="tx1"/>
                </a:solidFill>
              </a:rPr>
              <a:t>（主动管理的收益低于被动管理）</a:t>
            </a:r>
            <a:endParaRPr lang="zh-CN" altLang="en-US" b="0">
              <a:solidFill>
                <a:schemeClr val="tx1"/>
              </a:solidFill>
            </a:endParaRPr>
          </a:p>
          <a:p>
            <a:pPr marL="0" indent="0" fontAlgn="auto">
              <a:lnSpc>
                <a:spcPct val="100000"/>
              </a:lnSpc>
              <a:buNone/>
            </a:pPr>
            <a:endParaRPr lang="zh-CN" altLang="en-US" b="0">
              <a:solidFill>
                <a:schemeClr val="tx1"/>
              </a:solidFill>
            </a:endParaRPr>
          </a:p>
        </p:txBody>
      </p:sp>
      <p:sp>
        <p:nvSpPr>
          <p:cNvPr id="6" name="文本框 5"/>
          <p:cNvSpPr txBox="1"/>
          <p:nvPr/>
        </p:nvSpPr>
        <p:spPr>
          <a:xfrm>
            <a:off x="649605" y="1866265"/>
            <a:ext cx="9945370" cy="922020"/>
          </a:xfrm>
          <a:prstGeom prst="rect">
            <a:avLst/>
          </a:prstGeom>
          <a:noFill/>
        </p:spPr>
        <p:txBody>
          <a:bodyPr wrap="square" rtlCol="0">
            <a:spAutoFit/>
          </a:bodyPr>
          <a:p>
            <a:pPr indent="0" algn="l" fontAlgn="auto">
              <a:lnSpc>
                <a:spcPct val="150000"/>
              </a:lnSpc>
            </a:pP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Jensen发现，在1945-1964年，</a:t>
            </a:r>
            <a:r>
              <a:rPr lang="zh-CN" altLang="en-US"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共同基金投资者的回报，平均每年比 Sharpe-Lintner 模型下的市场收益率低1%左右</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。Jensen 得出结论：共同基金经理没有私人信息。</a:t>
            </a: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文本占位符 4"/>
          <p:cNvSpPr/>
          <p:nvPr>
            <p:custDataLst>
              <p:tags r:id="rId1"/>
            </p:custDataLst>
          </p:nvPr>
        </p:nvSpPr>
        <p:spPr>
          <a:xfrm>
            <a:off x="627380" y="3482340"/>
            <a:ext cx="9853930" cy="1217295"/>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zh-CN" altLang="en-US" sz="2000" b="1" kern="1200" dirty="0" smtClean="0">
                <a:solidFill>
                  <a:schemeClr val="tx1">
                    <a:lumMod val="75000"/>
                    <a:lumOff val="25000"/>
                  </a:schemeClr>
                </a:solidFill>
                <a:latin typeface="+mn-ea"/>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00000"/>
              </a:lnSpc>
            </a:pPr>
            <a:r>
              <a:rPr lang="zh-CN" altLang="en-US" b="0">
                <a:solidFill>
                  <a:schemeClr val="tx1"/>
                </a:solidFill>
              </a:rPr>
              <a:t>但是，也有与此结论不同的研究。</a:t>
            </a:r>
            <a:endParaRPr lang="zh-CN" altLang="en-US" b="0">
              <a:solidFill>
                <a:schemeClr val="tx1"/>
              </a:solidFill>
            </a:endParaRPr>
          </a:p>
        </p:txBody>
      </p:sp>
      <p:sp>
        <p:nvSpPr>
          <p:cNvPr id="8" name="文本框 7"/>
          <p:cNvSpPr txBox="1"/>
          <p:nvPr>
            <p:custDataLst>
              <p:tags r:id="rId2"/>
            </p:custDataLst>
          </p:nvPr>
        </p:nvSpPr>
        <p:spPr>
          <a:xfrm>
            <a:off x="776605" y="4299585"/>
            <a:ext cx="9945370" cy="2168525"/>
          </a:xfrm>
          <a:prstGeom prst="rect">
            <a:avLst/>
          </a:prstGeom>
          <a:noFill/>
        </p:spPr>
        <p:txBody>
          <a:bodyPr wrap="square" rtlCol="0">
            <a:spAutoFit/>
          </a:bodyPr>
          <a:p>
            <a:pPr indent="0" algn="l" fontAlgn="auto">
              <a:lnSpc>
                <a:spcPct val="150000"/>
              </a:lnSpc>
            </a:pP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Henriksson (1984) 对1968年2月至1980年6月的116只共同基金进行了测试，基金投资者的平均回报与Sharpe-Lintner模型的市场线相比，</a:t>
            </a:r>
            <a:r>
              <a:rPr lang="zh-CN" altLang="en-US"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每月只相差0.02%</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。Ippolito (1989)发现共同基金的平均年回报率比Sharpe-Lintner模型的市场线</a:t>
            </a:r>
            <a:r>
              <a:rPr lang="zh-CN" altLang="en-US"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高出0.83%</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a:p>
            <a:pPr indent="0" algn="l" fontAlgn="auto">
              <a:lnSpc>
                <a:spcPct val="150000"/>
              </a:lnSpc>
            </a:pP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此外， Chang 和 Lewellen (1984) 对1971-1979年的研究也得出了类似的结论。</a:t>
            </a: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a:p>
            <a:pPr indent="0" algn="l" fontAlgn="auto">
              <a:lnSpc>
                <a:spcPct val="150000"/>
              </a:lnSpc>
            </a:pP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下箭头 8"/>
          <p:cNvSpPr/>
          <p:nvPr/>
        </p:nvSpPr>
        <p:spPr>
          <a:xfrm>
            <a:off x="3717925" y="2934335"/>
            <a:ext cx="1025525" cy="88328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下箭头 9"/>
          <p:cNvSpPr/>
          <p:nvPr>
            <p:custDataLst>
              <p:tags r:id="rId3"/>
            </p:custDataLst>
          </p:nvPr>
        </p:nvSpPr>
        <p:spPr>
          <a:xfrm>
            <a:off x="5236210" y="2934335"/>
            <a:ext cx="1025525" cy="88328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下箭头 10"/>
          <p:cNvSpPr/>
          <p:nvPr>
            <p:custDataLst>
              <p:tags r:id="rId4"/>
            </p:custDataLst>
          </p:nvPr>
        </p:nvSpPr>
        <p:spPr>
          <a:xfrm>
            <a:off x="6882765" y="2934335"/>
            <a:ext cx="1025525" cy="88328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6.3 </a:t>
            </a:r>
            <a:r>
              <a:rPr dirty="0">
                <a:sym typeface="Arial" panose="020B0604020202020204" pitchFamily="34" charset="0"/>
              </a:rPr>
              <a:t>专业的投资组合管理</a:t>
            </a:r>
            <a:endParaRPr dirty="0">
              <a:sym typeface="Arial" panose="020B0604020202020204" pitchFamily="34" charset="0"/>
            </a:endParaRPr>
          </a:p>
        </p:txBody>
      </p:sp>
      <p:sp>
        <p:nvSpPr>
          <p:cNvPr id="5" name="文本占位符 4"/>
          <p:cNvSpPr/>
          <p:nvPr>
            <p:ph type="body" sz="quarter" idx="10"/>
          </p:nvPr>
        </p:nvSpPr>
        <p:spPr>
          <a:xfrm>
            <a:off x="500380" y="999490"/>
            <a:ext cx="9853930" cy="1217295"/>
          </a:xfrm>
        </p:spPr>
        <p:txBody>
          <a:bodyPr>
            <a:noAutofit/>
          </a:bodyPr>
          <a:p>
            <a:pPr fontAlgn="auto">
              <a:lnSpc>
                <a:spcPct val="100000"/>
              </a:lnSpc>
            </a:pPr>
            <a:r>
              <a:rPr lang="zh-CN" altLang="en-US" b="0">
                <a:solidFill>
                  <a:schemeClr val="tx1"/>
                </a:solidFill>
              </a:rPr>
              <a:t>然而Ippolito对共同基金的研究结果，在养老基金和捐赠基金却得出了相反的结论。</a:t>
            </a:r>
            <a:endParaRPr lang="zh-CN" altLang="en-US" b="0">
              <a:solidFill>
                <a:schemeClr val="tx1"/>
              </a:solidFill>
            </a:endParaRPr>
          </a:p>
          <a:p>
            <a:pPr marL="0" indent="0" fontAlgn="auto">
              <a:lnSpc>
                <a:spcPct val="100000"/>
              </a:lnSpc>
              <a:buNone/>
            </a:pPr>
            <a:endParaRPr lang="zh-CN" altLang="en-US" b="0">
              <a:solidFill>
                <a:schemeClr val="tx1"/>
              </a:solidFill>
            </a:endParaRPr>
          </a:p>
        </p:txBody>
      </p:sp>
      <p:sp>
        <p:nvSpPr>
          <p:cNvPr id="6" name="文本框 5"/>
          <p:cNvSpPr txBox="1"/>
          <p:nvPr/>
        </p:nvSpPr>
        <p:spPr>
          <a:xfrm>
            <a:off x="649605" y="1866265"/>
            <a:ext cx="9945370" cy="1337945"/>
          </a:xfrm>
          <a:prstGeom prst="rect">
            <a:avLst/>
          </a:prstGeom>
          <a:noFill/>
        </p:spPr>
        <p:txBody>
          <a:bodyPr wrap="square" rtlCol="0">
            <a:spAutoFit/>
          </a:bodyPr>
          <a:p>
            <a:pPr indent="0" algn="l" fontAlgn="auto">
              <a:lnSpc>
                <a:spcPct val="150000"/>
              </a:lnSpc>
            </a:pP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Brinson、Hood和Beebower（1986）发现，养老基金平均每年比被动基准投资组合少赚1.1%。这与</a:t>
            </a:r>
            <a:r>
              <a:rPr lang="zh-CN" altLang="en-US">
                <a:sym typeface="+mn-ea"/>
              </a:rPr>
              <a:t>Ippolito对共同基金的研究结果不一致</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。Berkowitz、Finney和Logue（1988）在捐赠基金得到了同样的结果。</a:t>
            </a: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文本占位符 4"/>
          <p:cNvSpPr/>
          <p:nvPr>
            <p:custDataLst>
              <p:tags r:id="rId1"/>
            </p:custDataLst>
          </p:nvPr>
        </p:nvSpPr>
        <p:spPr>
          <a:xfrm>
            <a:off x="627380" y="3482340"/>
            <a:ext cx="9853930" cy="1217295"/>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zh-CN" altLang="en-US" sz="2000" b="1" kern="1200" dirty="0" smtClean="0">
                <a:solidFill>
                  <a:schemeClr val="tx1">
                    <a:lumMod val="75000"/>
                    <a:lumOff val="25000"/>
                  </a:schemeClr>
                </a:solidFill>
                <a:latin typeface="+mn-ea"/>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00000"/>
              </a:lnSpc>
            </a:pPr>
            <a:r>
              <a:rPr lang="zh-CN" altLang="en-US" b="0">
                <a:solidFill>
                  <a:schemeClr val="tx1"/>
                </a:solidFill>
              </a:rPr>
              <a:t>因为基金的绩效评估，对所使用的方法很敏感。（Grinblatt 和 Titman (1989)）</a:t>
            </a:r>
            <a:endParaRPr lang="zh-CN" altLang="en-US" b="0">
              <a:solidFill>
                <a:schemeClr val="tx1"/>
              </a:solidFill>
            </a:endParaRPr>
          </a:p>
        </p:txBody>
      </p:sp>
      <p:sp>
        <p:nvSpPr>
          <p:cNvPr id="8" name="文本框 7"/>
          <p:cNvSpPr txBox="1"/>
          <p:nvPr>
            <p:custDataLst>
              <p:tags r:id="rId2"/>
            </p:custDataLst>
          </p:nvPr>
        </p:nvSpPr>
        <p:spPr>
          <a:xfrm>
            <a:off x="776605" y="4299585"/>
            <a:ext cx="9945370" cy="1337945"/>
          </a:xfrm>
          <a:prstGeom prst="rect">
            <a:avLst/>
          </a:prstGeom>
          <a:noFill/>
        </p:spPr>
        <p:txBody>
          <a:bodyPr wrap="square" rtlCol="0">
            <a:spAutoFit/>
          </a:bodyPr>
          <a:p>
            <a:pPr indent="0" algn="l" fontAlgn="auto">
              <a:lnSpc>
                <a:spcPct val="150000"/>
              </a:lnSpc>
            </a:pP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Ippolito（1989）</a:t>
            </a:r>
            <a:r>
              <a:rPr lang="zh-CN" altLang="en-US"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使用Sharpe-Lintner模型</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来估计共同基金的正常回报。</a:t>
            </a: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a:p>
            <a:pPr indent="0" algn="l" fontAlgn="auto">
              <a:lnSpc>
                <a:spcPct val="150000"/>
              </a:lnSpc>
            </a:pP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Brinson、Hood和Beebower（1986）</a:t>
            </a:r>
            <a:r>
              <a:rPr lang="zh-CN" altLang="en-US"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使用被动投资组合</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来匹配他们的养老基金的债券和股票组成部分。</a:t>
            </a: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文本框 2"/>
          <p:cNvSpPr txBox="1"/>
          <p:nvPr/>
        </p:nvSpPr>
        <p:spPr>
          <a:xfrm>
            <a:off x="2820035" y="2833370"/>
            <a:ext cx="5214620" cy="1014730"/>
          </a:xfrm>
          <a:prstGeom prst="rect">
            <a:avLst/>
          </a:prstGeom>
          <a:noFill/>
        </p:spPr>
        <p:txBody>
          <a:bodyPr wrap="square" rtlCol="0">
            <a:spAutoFit/>
          </a:bodyPr>
          <a:p>
            <a:pPr indent="0" algn="ctr" fontAlgn="auto">
              <a:lnSpc>
                <a:spcPct val="150000"/>
              </a:lnSpc>
            </a:pPr>
            <a:r>
              <a:rPr lang="zh-CN" altLang="en-US" sz="20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为什么出现了相反的结果？</a:t>
            </a:r>
            <a:endParaRPr lang="zh-CN" altLang="en-US" sz="20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a:p>
            <a:pPr indent="0" algn="ctr" fontAlgn="auto">
              <a:lnSpc>
                <a:spcPct val="150000"/>
              </a:lnSpc>
            </a:pPr>
            <a:r>
              <a:rPr lang="zh-CN" altLang="en-US" sz="20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原因何在？</a:t>
            </a:r>
            <a:endParaRPr lang="zh-CN" altLang="en-US" sz="20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线形标注 1 11"/>
          <p:cNvSpPr/>
          <p:nvPr/>
        </p:nvSpPr>
        <p:spPr>
          <a:xfrm>
            <a:off x="5567680" y="5321300"/>
            <a:ext cx="4434205" cy="1073150"/>
          </a:xfrm>
          <a:prstGeom prst="borderCallout1">
            <a:avLst>
              <a:gd name="adj1" fmla="val 50650"/>
              <a:gd name="adj2" fmla="val 775"/>
              <a:gd name="adj3" fmla="val -52130"/>
              <a:gd name="adj4" fmla="val -42463"/>
            </a:avLst>
          </a:prstGeom>
        </p:spPr>
        <p:style>
          <a:lnRef idx="2">
            <a:schemeClr val="accent1"/>
          </a:lnRef>
          <a:fillRef idx="0">
            <a:srgbClr val="FFFFFF"/>
          </a:fillRef>
          <a:effectRef idx="0">
            <a:srgbClr val="FFFFFF"/>
          </a:effectRef>
          <a:fontRef idx="minor">
            <a:schemeClr val="dk1"/>
          </a:fontRef>
        </p:style>
        <p:txBody>
          <a:bodyPr rtlCol="0" anchor="ctr"/>
          <a:p>
            <a:pPr algn="l"/>
            <a:r>
              <a:rPr lang="zh-CN" sz="1600">
                <a:latin typeface="微软雅黑" panose="020B0503020204020204" pitchFamily="34" charset="-122"/>
                <a:ea typeface="微软雅黑" panose="020B0503020204020204" pitchFamily="34" charset="-122"/>
                <a:cs typeface="微软雅黑" panose="020B0503020204020204" pitchFamily="34" charset="-122"/>
              </a:rPr>
              <a:t>也就是</a:t>
            </a:r>
            <a:r>
              <a:rPr sz="1600">
                <a:latin typeface="微软雅黑" panose="020B0503020204020204" pitchFamily="34" charset="-122"/>
                <a:ea typeface="微软雅黑" panose="020B0503020204020204" pitchFamily="34" charset="-122"/>
                <a:cs typeface="微软雅黑" panose="020B0503020204020204" pitchFamily="34" charset="-122"/>
              </a:rPr>
              <a:t>资本资产定价模型（CAPM），预期收益 = 无风险利率 + β × (市场收益率 - 无风险利率)</a:t>
            </a:r>
            <a:endParaRPr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6.3 </a:t>
            </a:r>
            <a:r>
              <a:rPr dirty="0">
                <a:sym typeface="Arial" panose="020B0604020202020204" pitchFamily="34" charset="0"/>
              </a:rPr>
              <a:t>专业的投资组合管理</a:t>
            </a:r>
            <a:endParaRPr dirty="0">
              <a:sym typeface="Arial" panose="020B0604020202020204" pitchFamily="34" charset="0"/>
            </a:endParaRPr>
          </a:p>
        </p:txBody>
      </p:sp>
      <p:sp>
        <p:nvSpPr>
          <p:cNvPr id="5" name="文本占位符 4"/>
          <p:cNvSpPr/>
          <p:nvPr>
            <p:ph type="body" sz="quarter" idx="10"/>
          </p:nvPr>
        </p:nvSpPr>
        <p:spPr>
          <a:xfrm>
            <a:off x="627380" y="1208405"/>
            <a:ext cx="9853930" cy="1217295"/>
          </a:xfrm>
        </p:spPr>
        <p:txBody>
          <a:bodyPr>
            <a:noAutofit/>
          </a:bodyPr>
          <a:p>
            <a:pPr fontAlgn="auto">
              <a:lnSpc>
                <a:spcPct val="150000"/>
              </a:lnSpc>
            </a:pPr>
            <a:r>
              <a:rPr lang="zh-CN" altLang="en-US" b="0">
                <a:solidFill>
                  <a:schemeClr val="tx1"/>
                </a:solidFill>
              </a:rPr>
              <a:t>Elton、Gruber、Das和Hklarka证实了</a:t>
            </a:r>
            <a:r>
              <a:rPr lang="zh-CN" altLang="en-US" b="0">
                <a:solidFill>
                  <a:srgbClr val="FF0000"/>
                </a:solidFill>
              </a:rPr>
              <a:t>使用Sharpe-Lintner模型在解释预期回报方面存在系统性问题</a:t>
            </a:r>
            <a:r>
              <a:rPr lang="zh-CN" altLang="en-US" b="0">
                <a:solidFill>
                  <a:schemeClr val="tx1"/>
                </a:solidFill>
              </a:rPr>
              <a:t>（规模、杠杆、E/P和账面市值比效应），这些问题可能会影响对异常收益的估计。因此</a:t>
            </a:r>
            <a:r>
              <a:rPr b="0">
                <a:solidFill>
                  <a:schemeClr val="tx1"/>
                </a:solidFill>
                <a:sym typeface="+mn-ea"/>
              </a:rPr>
              <a:t>Sharpe-Lintner模型不应该从来评估基金收益率。</a:t>
            </a:r>
            <a:endParaRPr lang="zh-CN" altLang="en-US" b="0">
              <a:solidFill>
                <a:schemeClr val="tx1"/>
              </a:solidFill>
              <a:sym typeface="+mn-ea"/>
            </a:endParaRPr>
          </a:p>
        </p:txBody>
      </p:sp>
      <p:sp>
        <p:nvSpPr>
          <p:cNvPr id="7" name="文本占位符 4"/>
          <p:cNvSpPr/>
          <p:nvPr>
            <p:custDataLst>
              <p:tags r:id="rId1"/>
            </p:custDataLst>
          </p:nvPr>
        </p:nvSpPr>
        <p:spPr>
          <a:xfrm>
            <a:off x="626745" y="3595370"/>
            <a:ext cx="9958705" cy="1217295"/>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zh-CN" altLang="en-US" sz="2000" b="1" kern="1200" dirty="0" smtClean="0">
                <a:solidFill>
                  <a:schemeClr val="tx1">
                    <a:lumMod val="75000"/>
                    <a:lumOff val="25000"/>
                  </a:schemeClr>
                </a:solidFill>
                <a:latin typeface="+mn-ea"/>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50000"/>
              </a:lnSpc>
            </a:pPr>
            <a:r>
              <a:rPr lang="zh-CN" altLang="en-US" b="0">
                <a:solidFill>
                  <a:schemeClr val="tx1"/>
                </a:solidFill>
              </a:rPr>
              <a:t>随后，Elton、Gruber、Das和Hklarka随后使用3因素模型对基金收益率进行评估，发现</a:t>
            </a:r>
            <a:r>
              <a:rPr b="0">
                <a:solidFill>
                  <a:srgbClr val="FF0000"/>
                </a:solidFill>
                <a:sym typeface="+mn-ea"/>
              </a:rPr>
              <a:t>共同基金相比于市场收益率有</a:t>
            </a:r>
            <a:r>
              <a:rPr lang="zh-CN" altLang="en-US" b="0">
                <a:solidFill>
                  <a:srgbClr val="FF0000"/>
                </a:solidFill>
              </a:rPr>
              <a:t>-1.1%的异常回报</a:t>
            </a:r>
            <a:r>
              <a:rPr lang="zh-CN" altLang="en-US" b="0">
                <a:solidFill>
                  <a:schemeClr val="tx1"/>
                </a:solidFill>
              </a:rPr>
              <a:t>，与养老基金的负业绩计量（Brinson，Hood和Beebower（1986））和捐赠基金（Berkowitz，Finney和Logue（1988））的负业绩非常相似。</a:t>
            </a:r>
            <a:endParaRPr lang="zh-CN" altLang="en-US" b="0">
              <a:solidFill>
                <a:schemeClr val="tx1"/>
              </a:solidFill>
            </a:endParaRPr>
          </a:p>
          <a:p>
            <a:pPr fontAlgn="auto">
              <a:lnSpc>
                <a:spcPct val="150000"/>
              </a:lnSpc>
            </a:pPr>
            <a:r>
              <a:rPr lang="zh-CN" altLang="en-US" b="0">
                <a:solidFill>
                  <a:schemeClr val="tx1"/>
                </a:solidFill>
              </a:rPr>
              <a:t>他们还发现，基金的异常回报与基金费用（包括管理费）和交易量负相关。也就是</a:t>
            </a:r>
            <a:r>
              <a:rPr lang="zh-CN" altLang="en-US" b="0">
                <a:solidFill>
                  <a:srgbClr val="FF0000"/>
                </a:solidFill>
              </a:rPr>
              <a:t>基金管理人通过过度的研究和频繁的交易，看起来很勤奋，</a:t>
            </a:r>
            <a:r>
              <a:rPr lang="en-US" altLang="zh-CN" b="0">
                <a:solidFill>
                  <a:srgbClr val="FF0000"/>
                </a:solidFill>
              </a:rPr>
              <a:t> </a:t>
            </a:r>
            <a:r>
              <a:rPr b="0">
                <a:solidFill>
                  <a:srgbClr val="FF0000"/>
                </a:solidFill>
              </a:rPr>
              <a:t>但</a:t>
            </a:r>
            <a:r>
              <a:rPr lang="zh-CN" altLang="en-US" b="0">
                <a:solidFill>
                  <a:srgbClr val="FF0000"/>
                </a:solidFill>
              </a:rPr>
              <a:t>使得管理费、交易费更高，从而进一步降低了基金的收益。</a:t>
            </a:r>
            <a:endParaRPr lang="zh-CN" altLang="en-US" b="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83584" y="-241003"/>
            <a:ext cx="7357162" cy="7340006"/>
            <a:chOff x="2105799" y="20055838"/>
            <a:chExt cx="6748090" cy="6732363"/>
          </a:xfrm>
          <a:solidFill>
            <a:schemeClr val="accent1">
              <a:alpha val="10000"/>
            </a:schemeClr>
          </a:solidFill>
        </p:grpSpPr>
        <p:sp>
          <p:nvSpPr>
            <p:cNvPr id="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0" name="文本框 29"/>
          <p:cNvSpPr txBox="1"/>
          <p:nvPr/>
        </p:nvSpPr>
        <p:spPr>
          <a:xfrm>
            <a:off x="6978217" y="1940541"/>
            <a:ext cx="244904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02</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文本框 30"/>
          <p:cNvSpPr txBox="1"/>
          <p:nvPr/>
        </p:nvSpPr>
        <p:spPr>
          <a:xfrm>
            <a:off x="6947991" y="2961840"/>
            <a:ext cx="4643934" cy="9233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5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主要研究领域</a:t>
            </a:r>
            <a:endPar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矩形 31"/>
          <p:cNvSpPr/>
          <p:nvPr/>
        </p:nvSpPr>
        <p:spPr>
          <a:xfrm>
            <a:off x="7066399" y="2779909"/>
            <a:ext cx="665278" cy="45720"/>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矩形 32"/>
          <p:cNvSpPr/>
          <p:nvPr/>
        </p:nvSpPr>
        <p:spPr>
          <a:xfrm>
            <a:off x="6947991" y="3910893"/>
            <a:ext cx="5065277" cy="523220"/>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Main Areas of Research</a:t>
            </a:r>
            <a:endParaRPr kumimoji="0" lang="zh-CN" altLang="en-US"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文本框 26"/>
          <p:cNvSpPr txBox="1"/>
          <p:nvPr>
            <p:custDataLst>
              <p:tags r:id="rId1"/>
            </p:custDataLst>
          </p:nvPr>
        </p:nvSpPr>
        <p:spPr>
          <a:xfrm>
            <a:off x="5027930" y="4909820"/>
            <a:ext cx="5872480" cy="398780"/>
          </a:xfrm>
          <a:prstGeom prst="rect">
            <a:avLst/>
          </a:prstGeom>
          <a:noFill/>
        </p:spPr>
        <p:txBody>
          <a:bodyPr wrap="square" rtlCol="0">
            <a:spAutoFit/>
          </a:bodyPr>
          <a:p>
            <a:pPr algn="ct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汇报人：</a:t>
            </a: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蒋彧哲</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83584" y="-241003"/>
            <a:ext cx="7357162" cy="7340006"/>
            <a:chOff x="2105799" y="20055838"/>
            <a:chExt cx="6748090" cy="6732363"/>
          </a:xfrm>
          <a:solidFill>
            <a:schemeClr val="accent1">
              <a:alpha val="10000"/>
            </a:schemeClr>
          </a:solidFill>
        </p:grpSpPr>
        <p:sp>
          <p:nvSpPr>
            <p:cNvPr id="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0" name="文本框 29"/>
          <p:cNvSpPr txBox="1"/>
          <p:nvPr/>
        </p:nvSpPr>
        <p:spPr>
          <a:xfrm>
            <a:off x="6978217" y="1940541"/>
            <a:ext cx="2449045"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07</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文本框 30"/>
          <p:cNvSpPr txBox="1"/>
          <p:nvPr/>
        </p:nvSpPr>
        <p:spPr>
          <a:xfrm>
            <a:off x="6947991" y="2961840"/>
            <a:ext cx="4643934" cy="9220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5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结论</a:t>
            </a:r>
            <a:endParaRPr lang="zh-CN" altLang="en-US" sz="5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矩形 31"/>
          <p:cNvSpPr/>
          <p:nvPr/>
        </p:nvSpPr>
        <p:spPr>
          <a:xfrm>
            <a:off x="7066399" y="2779909"/>
            <a:ext cx="665278" cy="45720"/>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矩形 32"/>
          <p:cNvSpPr/>
          <p:nvPr/>
        </p:nvSpPr>
        <p:spPr>
          <a:xfrm>
            <a:off x="6947991" y="3910893"/>
            <a:ext cx="5065277" cy="521970"/>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Conclusions</a:t>
            </a:r>
            <a:endParaRPr kumimoji="0" lang="en-US" altLang="zh-CN" sz="2800" b="0" i="0" u="none" strike="noStrike" kern="1200" cap="none" spc="0" normalizeH="0" baseline="0" noProof="0" dirty="0">
              <a:ln>
                <a:noFill/>
              </a:ln>
              <a:solidFill>
                <a:schemeClr val="bg1">
                  <a:lumMod val="50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文本框 26"/>
          <p:cNvSpPr txBox="1"/>
          <p:nvPr>
            <p:custDataLst>
              <p:tags r:id="rId1"/>
            </p:custDataLst>
          </p:nvPr>
        </p:nvSpPr>
        <p:spPr>
          <a:xfrm>
            <a:off x="5027930" y="4909820"/>
            <a:ext cx="5872480" cy="398780"/>
          </a:xfrm>
          <a:prstGeom prst="rect">
            <a:avLst/>
          </a:prstGeom>
          <a:noFill/>
        </p:spPr>
        <p:txBody>
          <a:bodyPr wrap="square" rtlCol="0">
            <a:spAutoFit/>
          </a:bodyPr>
          <a:p>
            <a:pPr algn="ctr"/>
            <a:r>
              <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rPr>
              <a:t>汇报人：蒋彧哲</a:t>
            </a:r>
            <a:endParaRPr lang="zh-CN" altLang="en-US"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3230" y="243840"/>
            <a:ext cx="10808970" cy="617220"/>
          </a:xfrm>
        </p:spPr>
        <p:txBody>
          <a:bodyPr>
            <a:normAutofit/>
          </a:bodyPr>
          <a:lstStyle/>
          <a:p>
            <a:pPr algn="l"/>
            <a:r>
              <a:rPr lang="en-US" spc="300" noProof="0" dirty="0">
                <a:ln>
                  <a:noFill/>
                </a:ln>
                <a:solidFill>
                  <a:srgbClr val="9A0001"/>
                </a:solidFill>
                <a:effectLst/>
                <a:uLnTx/>
                <a:uFillTx/>
                <a:sym typeface="Arial" panose="020B0604020202020204" pitchFamily="34" charset="0"/>
              </a:rPr>
              <a:t>7</a:t>
            </a:r>
            <a:r>
              <a:rPr lang="zh-CN" altLang="en-US" spc="300" noProof="0" dirty="0">
                <a:ln>
                  <a:noFill/>
                </a:ln>
                <a:solidFill>
                  <a:srgbClr val="9A0001"/>
                </a:solidFill>
                <a:effectLst/>
                <a:uLnTx/>
                <a:uFillTx/>
                <a:sym typeface="Arial" panose="020B0604020202020204" pitchFamily="34" charset="0"/>
              </a:rPr>
              <a:t>、</a:t>
            </a:r>
            <a:r>
              <a:rPr spc="300" noProof="0" dirty="0">
                <a:ln>
                  <a:noFill/>
                </a:ln>
                <a:solidFill>
                  <a:srgbClr val="9A0001"/>
                </a:solidFill>
                <a:effectLst/>
                <a:uLnTx/>
                <a:uFillTx/>
                <a:sym typeface="Arial" panose="020B0604020202020204" pitchFamily="34" charset="0"/>
              </a:rPr>
              <a:t>结论</a:t>
            </a:r>
            <a:endParaRPr spc="300" noProof="0" dirty="0">
              <a:ln>
                <a:noFill/>
              </a:ln>
              <a:solidFill>
                <a:srgbClr val="9A0001"/>
              </a:solidFill>
              <a:effectLst/>
              <a:uLnTx/>
              <a:uFillTx/>
              <a:sym typeface="Arial" panose="020B0604020202020204" pitchFamily="34" charset="0"/>
            </a:endParaRPr>
          </a:p>
        </p:txBody>
      </p:sp>
      <p:sp>
        <p:nvSpPr>
          <p:cNvPr id="2" name="灯片编号占位符 1"/>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&lt; </a:t>
            </a:r>
            <a:fld id="{A548B57D-AE10-4CF7-A9DF-59FEFA91B28E}" type="slidenum">
              <a:rPr kumimoji="0" lang="zh-CN" altLang="en-US" sz="1200" b="0" i="0" u="none" strike="noStrike" kern="1200" cap="none" spc="0" normalizeH="0" baseline="0" noProof="0" smtClean="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fld>
            <a:r>
              <a:rPr kumimoji="0" lang="zh-CN" altLang="en-US"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 </a:t>
            </a: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&gt;</a:t>
            </a:r>
            <a:endParaRPr kumimoji="0" lang="zh-CN" altLang="en-US" sz="1200" b="0" i="0" u="none" strike="noStrike" kern="1200" cap="none" spc="0" normalizeH="0" baseline="0" noProof="0" dirty="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endParaRPr>
          </a:p>
        </p:txBody>
      </p:sp>
      <p:grpSp>
        <p:nvGrpSpPr>
          <p:cNvPr id="10" name="组合 9"/>
          <p:cNvGrpSpPr/>
          <p:nvPr/>
        </p:nvGrpSpPr>
        <p:grpSpPr>
          <a:xfrm>
            <a:off x="885964" y="1160780"/>
            <a:ext cx="10490696" cy="4848225"/>
            <a:chOff x="1395" y="1828"/>
            <a:chExt cx="16521" cy="7635"/>
          </a:xfrm>
        </p:grpSpPr>
        <p:sp>
          <p:nvSpPr>
            <p:cNvPr id="36" name="TextBox 21"/>
            <p:cNvSpPr txBox="1">
              <a:spLocks noChangeArrowheads="1"/>
            </p:cNvSpPr>
            <p:nvPr/>
          </p:nvSpPr>
          <p:spPr bwMode="auto">
            <a:xfrm>
              <a:off x="4142" y="2219"/>
              <a:ext cx="13750" cy="1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marL="285750" marR="0" lvl="0" indent="-285750" algn="just" defTabSz="914400" rtl="0" eaLnBrk="1" fontAlgn="auto" latinLnBrk="0" hangingPunct="1">
                <a:lnSpc>
                  <a:spcPct val="120000"/>
                </a:lnSpc>
                <a:spcBef>
                  <a:spcPts val="0"/>
                </a:spcBef>
                <a:spcAft>
                  <a:spcPts val="0"/>
                </a:spcAft>
                <a:buClrTx/>
                <a:buSzTx/>
                <a:buFont typeface="Wingdings" panose="05000000000000000000" charset="0"/>
                <a:buChar char="l"/>
                <a:defRPr/>
              </a:pPr>
              <a:r>
                <a:rPr kumimoji="0"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事件研究可以清楚地了解价格对信息的调整速度。关于市场效率的最干净的证据来自于事件研究，特别是对每日回报的事件研究。</a:t>
              </a:r>
              <a:r>
                <a:rPr kumimoji="0" sz="1600" b="1"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公司</a:t>
              </a:r>
              <a:r>
                <a:rPr kumimoji="0" lang="zh-CN" altLang="en-US" sz="1600" b="1"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的</a:t>
              </a:r>
              <a:r>
                <a:rPr kumimoji="0" sz="1600" b="1"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特定信息</a:t>
              </a:r>
              <a:r>
                <a:rPr kumimoji="0" lang="zh-CN" altLang="en-US" sz="1600" b="1"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会有效反映到价格上</a:t>
              </a: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a:t>
              </a:r>
              <a:endParaRPr kumimoji="0"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pPr marL="285750" marR="0" lvl="0" indent="-285750" algn="just" defTabSz="914400" rtl="0" eaLnBrk="1" fontAlgn="auto" latinLnBrk="0" hangingPunct="1">
                <a:lnSpc>
                  <a:spcPct val="120000"/>
                </a:lnSpc>
                <a:spcBef>
                  <a:spcPts val="0"/>
                </a:spcBef>
                <a:spcAft>
                  <a:spcPts val="0"/>
                </a:spcAft>
                <a:buClrTx/>
                <a:buSzTx/>
                <a:buFont typeface="Wingdings" panose="05000000000000000000" charset="0"/>
                <a:buChar char="l"/>
                <a:defRPr/>
              </a:pPr>
              <a:r>
                <a:rPr kumimoji="0"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平均股价会根据投资决策、股息变化、资本结构变化和公司控制交易等信息进行快速调整。</a:t>
              </a:r>
              <a:endPar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TextBox 21"/>
            <p:cNvSpPr txBox="1">
              <a:spLocks noChangeArrowheads="1"/>
            </p:cNvSpPr>
            <p:nvPr/>
          </p:nvSpPr>
          <p:spPr bwMode="auto">
            <a:xfrm>
              <a:off x="1395" y="1978"/>
              <a:ext cx="1958" cy="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2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A</a:t>
              </a:r>
              <a:endParaRPr kumimoji="0" lang="en-US" altLang="zh-CN" sz="72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8" name="直接连接符 37"/>
            <p:cNvCxnSpPr/>
            <p:nvPr/>
          </p:nvCxnSpPr>
          <p:spPr>
            <a:xfrm>
              <a:off x="3748" y="2066"/>
              <a:ext cx="0" cy="171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21"/>
            <p:cNvSpPr txBox="1">
              <a:spLocks noChangeArrowheads="1"/>
            </p:cNvSpPr>
            <p:nvPr/>
          </p:nvSpPr>
          <p:spPr bwMode="auto">
            <a:xfrm>
              <a:off x="4166" y="4316"/>
              <a:ext cx="13750" cy="2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marL="285750" marR="0" lvl="0" indent="-285750" algn="just" defTabSz="914400" rtl="0" eaLnBrk="1" fontAlgn="auto" latinLnBrk="0" hangingPunct="1">
                <a:lnSpc>
                  <a:spcPct val="120000"/>
                </a:lnSpc>
                <a:spcBef>
                  <a:spcPts val="0"/>
                </a:spcBef>
                <a:spcAft>
                  <a:spcPts val="0"/>
                </a:spcAft>
                <a:buClrTx/>
                <a:buSzTx/>
                <a:buFont typeface="Wingdings" panose="05000000000000000000" charset="0"/>
                <a:buChar char="l"/>
                <a:defRPr/>
              </a:pP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企业内部人士的私人信息会导致异常</a:t>
              </a: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回报，但外部人士无法从公开信息中获利。</a:t>
              </a:r>
              <a:endPar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pPr marL="285750" marR="0" lvl="0" indent="-285750" algn="just" defTabSz="914400" rtl="0" eaLnBrk="1" fontAlgn="auto" latinLnBrk="0" hangingPunct="1">
                <a:lnSpc>
                  <a:spcPct val="120000"/>
                </a:lnSpc>
                <a:spcBef>
                  <a:spcPts val="0"/>
                </a:spcBef>
                <a:spcAft>
                  <a:spcPts val="0"/>
                </a:spcAft>
                <a:buClrTx/>
                <a:buSzTx/>
                <a:buFont typeface="Wingdings" panose="05000000000000000000" charset="0"/>
                <a:buChar char="l"/>
                <a:defRPr/>
              </a:pP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由于联合假设问题和资产定价模型相当薄弱的现实证据，所以，关于市场效率对业绩评价有巨大影响是不可靠的。</a:t>
              </a:r>
              <a:endPar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pPr marL="285750" marR="0" lvl="0" indent="-285750" algn="just" defTabSz="914400" rtl="0" eaLnBrk="1" fontAlgn="auto" latinLnBrk="0" hangingPunct="1">
                <a:lnSpc>
                  <a:spcPct val="120000"/>
                </a:lnSpc>
                <a:spcBef>
                  <a:spcPts val="0"/>
                </a:spcBef>
                <a:spcAft>
                  <a:spcPts val="0"/>
                </a:spcAft>
                <a:buClrTx/>
                <a:buSzTx/>
                <a:buFont typeface="Wingdings" panose="05000000000000000000" charset="0"/>
                <a:buChar char="l"/>
                <a:defRPr/>
              </a:pP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市场效率的研究</a:t>
              </a:r>
              <a:r>
                <a:rPr kumimoji="0" lang="zh-CN" altLang="en-US" sz="1600" b="1"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催生了被动式投资策略的兴起</a:t>
              </a: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，因为私人信息是不完全的，罕见的。</a:t>
              </a:r>
              <a:r>
                <a:rPr kumimoji="0" lang="zh-CN" altLang="en-US" sz="1600" b="1"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也催生了对投资业绩评估的需求</a:t>
              </a: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，以前是基于主观评价，现在评价的标准是被动投资策略。</a:t>
              </a:r>
              <a:endPar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TextBox 21"/>
            <p:cNvSpPr txBox="1">
              <a:spLocks noChangeArrowheads="1"/>
            </p:cNvSpPr>
            <p:nvPr/>
          </p:nvSpPr>
          <p:spPr bwMode="auto">
            <a:xfrm>
              <a:off x="1395" y="4437"/>
              <a:ext cx="1958" cy="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2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B</a:t>
              </a:r>
              <a:endParaRPr kumimoji="0" lang="en-US" altLang="zh-CN" sz="72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42" name="直接连接符 41"/>
            <p:cNvCxnSpPr/>
            <p:nvPr/>
          </p:nvCxnSpPr>
          <p:spPr>
            <a:xfrm>
              <a:off x="3748" y="4525"/>
              <a:ext cx="0" cy="171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 name="TextBox 21"/>
            <p:cNvSpPr txBox="1">
              <a:spLocks noChangeArrowheads="1"/>
            </p:cNvSpPr>
            <p:nvPr>
              <p:custDataLst>
                <p:tags r:id="rId1"/>
              </p:custDataLst>
            </p:nvPr>
          </p:nvSpPr>
          <p:spPr bwMode="auto">
            <a:xfrm>
              <a:off x="4142" y="7461"/>
              <a:ext cx="13750" cy="2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marL="285750" marR="0" lvl="0" indent="-285750" algn="just" defTabSz="914400" rtl="0" eaLnBrk="1" fontAlgn="auto" latinLnBrk="0" hangingPunct="1">
                <a:lnSpc>
                  <a:spcPct val="120000"/>
                </a:lnSpc>
                <a:spcBef>
                  <a:spcPts val="0"/>
                </a:spcBef>
                <a:spcAft>
                  <a:spcPts val="0"/>
                </a:spcAft>
                <a:buClrTx/>
                <a:buSzTx/>
                <a:buFont typeface="Wingdings" panose="05000000000000000000" charset="0"/>
                <a:buChar char="l"/>
                <a:defRPr/>
              </a:pP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股票收益率的预测存在争议，</a:t>
              </a: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mn-ea"/>
                </a:rPr>
                <a:t>主要集中于过去回报和其他变量对股票回报是否具有可预测性</a:t>
              </a: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a:t>
              </a:r>
              <a:endPar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pPr marL="285750" marR="0" lvl="0" indent="-285750" algn="just" defTabSz="914400" rtl="0" eaLnBrk="1" fontAlgn="auto" latinLnBrk="0" hangingPunct="1">
                <a:lnSpc>
                  <a:spcPct val="120000"/>
                </a:lnSpc>
                <a:spcBef>
                  <a:spcPts val="0"/>
                </a:spcBef>
                <a:spcAft>
                  <a:spcPts val="0"/>
                </a:spcAft>
                <a:buClrTx/>
                <a:buSzTx/>
                <a:buFont typeface="Wingdings" panose="05000000000000000000" charset="0"/>
                <a:buChar char="l"/>
                <a:defRPr/>
              </a:pP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mn-ea"/>
                </a:rPr>
                <a:t>或许我们永远没有办法建立一个预测的可靠模型，但可以从2方面着手：</a:t>
              </a:r>
              <a:endPar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mn-ea"/>
              </a:endParaRPr>
            </a:p>
            <a:p>
              <a:pPr marL="0" marR="0" lvl="0" indent="0" algn="just" defTabSz="914400" rtl="0" eaLnBrk="1" fontAlgn="auto" latinLnBrk="0" hangingPunct="1">
                <a:lnSpc>
                  <a:spcPct val="120000"/>
                </a:lnSpc>
                <a:spcBef>
                  <a:spcPts val="0"/>
                </a:spcBef>
                <a:spcAft>
                  <a:spcPts val="0"/>
                </a:spcAft>
                <a:buClrTx/>
                <a:buSzTx/>
                <a:buFont typeface="Wingdings" panose="05000000000000000000" charset="0"/>
                <a:buNone/>
                <a:defRPr/>
              </a:pP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mn-ea"/>
                </a:rPr>
                <a:t>（1）</a:t>
              </a: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将预期回报的横截面特性与预期回报随时间的变化联系起来；</a:t>
              </a:r>
              <a:endPar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pPr marL="0" marR="0" lvl="0" indent="0" algn="just" defTabSz="914400" rtl="0" eaLnBrk="1" fontAlgn="auto" latinLnBrk="0" hangingPunct="1">
                <a:lnSpc>
                  <a:spcPct val="120000"/>
                </a:lnSpc>
                <a:spcBef>
                  <a:spcPts val="0"/>
                </a:spcBef>
                <a:spcAft>
                  <a:spcPts val="0"/>
                </a:spcAft>
                <a:buClrTx/>
                <a:buSzTx/>
                <a:buFont typeface="Wingdings" panose="05000000000000000000" charset="0"/>
                <a:buNone/>
                <a:defRPr/>
              </a:pPr>
              <a:r>
                <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（2）将预期收益与实体经济状况联系起来。</a:t>
              </a:r>
              <a:endParaRPr kumimoji="0" lang="zh-CN" altLang="en-US" sz="16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TextBox 21"/>
            <p:cNvSpPr txBox="1">
              <a:spLocks noChangeArrowheads="1"/>
            </p:cNvSpPr>
            <p:nvPr>
              <p:custDataLst>
                <p:tags r:id="rId2"/>
              </p:custDataLst>
            </p:nvPr>
          </p:nvSpPr>
          <p:spPr bwMode="auto">
            <a:xfrm>
              <a:off x="1395" y="6993"/>
              <a:ext cx="1958" cy="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2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C</a:t>
              </a:r>
              <a:endParaRPr kumimoji="0" lang="en-US" altLang="zh-CN" sz="72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5" name="直接连接符 4"/>
            <p:cNvCxnSpPr/>
            <p:nvPr>
              <p:custDataLst>
                <p:tags r:id="rId3"/>
              </p:custDataLst>
            </p:nvPr>
          </p:nvCxnSpPr>
          <p:spPr>
            <a:xfrm flipH="1">
              <a:off x="3747" y="7081"/>
              <a:ext cx="1" cy="226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TextBox 21"/>
            <p:cNvSpPr txBox="1">
              <a:spLocks noChangeArrowheads="1"/>
            </p:cNvSpPr>
            <p:nvPr>
              <p:custDataLst>
                <p:tags r:id="rId4"/>
              </p:custDataLst>
            </p:nvPr>
          </p:nvSpPr>
          <p:spPr bwMode="auto">
            <a:xfrm>
              <a:off x="4143" y="1828"/>
              <a:ext cx="6683" cy="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A. </a:t>
              </a:r>
              <a:r>
                <a:rPr kumimoji="0" lang="zh-CN" altLang="en-US"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事件研究（</a:t>
              </a:r>
              <a:r>
                <a:rPr kumimoji="0" lang="en-US" altLang="zh-CN"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Event Studies</a:t>
              </a:r>
              <a:r>
                <a:rPr kumimoji="0" lang="zh-CN" altLang="en-US"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a:t>
              </a:r>
              <a:endParaRPr kumimoji="0" lang="zh-CN" altLang="en-US"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TextBox 21"/>
            <p:cNvSpPr txBox="1">
              <a:spLocks noChangeArrowheads="1"/>
            </p:cNvSpPr>
            <p:nvPr>
              <p:custDataLst>
                <p:tags r:id="rId5"/>
              </p:custDataLst>
            </p:nvPr>
          </p:nvSpPr>
          <p:spPr bwMode="auto">
            <a:xfrm>
              <a:off x="4166" y="3895"/>
              <a:ext cx="10409" cy="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B. </a:t>
              </a:r>
              <a:r>
                <a:rPr kumimoji="0" lang="zh-CN" altLang="en-US"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私人信息（</a:t>
              </a:r>
              <a:r>
                <a:rPr kumimoji="0" lang="en-US" altLang="zh-CN"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Private Information</a:t>
              </a:r>
              <a:r>
                <a:rPr kumimoji="0" lang="zh-CN" altLang="en-US"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a:t>
              </a:r>
              <a:endParaRPr kumimoji="0" lang="zh-CN" altLang="en-US"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TextBox 21"/>
            <p:cNvSpPr txBox="1">
              <a:spLocks noChangeArrowheads="1"/>
            </p:cNvSpPr>
            <p:nvPr>
              <p:custDataLst>
                <p:tags r:id="rId6"/>
              </p:custDataLst>
            </p:nvPr>
          </p:nvSpPr>
          <p:spPr bwMode="auto">
            <a:xfrm>
              <a:off x="4143" y="7014"/>
              <a:ext cx="8111" cy="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C. </a:t>
              </a:r>
              <a:r>
                <a:rPr kumimoji="0" lang="zh-CN" altLang="en-US"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收益的可预测性（</a:t>
              </a:r>
              <a:r>
                <a:rPr kumimoji="0" lang="en-US" altLang="zh-CN"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Return Predictability</a:t>
              </a:r>
              <a:r>
                <a:rPr kumimoji="0" lang="zh-CN" altLang="en-US"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a:t>
              </a:r>
              <a:endParaRPr kumimoji="0" lang="zh-CN" altLang="en-US" sz="1600" b="1" i="0" u="none" strike="noStrike" kern="1200" cap="none" spc="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7.1 </a:t>
            </a:r>
            <a:r>
              <a:rPr dirty="0">
                <a:solidFill>
                  <a:srgbClr val="9A0001"/>
                </a:solidFill>
                <a:sym typeface="Arial" panose="020B0604020202020204" pitchFamily="34" charset="0"/>
              </a:rPr>
              <a:t>事件研究（</a:t>
            </a:r>
            <a:r>
              <a:rPr lang="en-US" altLang="zh-CN" dirty="0">
                <a:solidFill>
                  <a:srgbClr val="9A0001"/>
                </a:solidFill>
                <a:sym typeface="Arial" panose="020B0604020202020204" pitchFamily="34" charset="0"/>
              </a:rPr>
              <a:t>Event Studies</a:t>
            </a:r>
            <a:r>
              <a:rPr dirty="0">
                <a:solidFill>
                  <a:srgbClr val="9A0001"/>
                </a:solidFill>
                <a:sym typeface="Arial" panose="020B0604020202020204" pitchFamily="34" charset="0"/>
              </a:rPr>
              <a:t>）</a:t>
            </a:r>
            <a:endParaRPr lang="zh-CN" altLang="en-US" dirty="0">
              <a:sym typeface="Arial" panose="020B0604020202020204" pitchFamily="34" charset="0"/>
            </a:endParaRPr>
          </a:p>
        </p:txBody>
      </p:sp>
      <p:sp>
        <p:nvSpPr>
          <p:cNvPr id="9" name="文本占位符 2"/>
          <p:cNvSpPr txBox="1"/>
          <p:nvPr/>
        </p:nvSpPr>
        <p:spPr>
          <a:xfrm>
            <a:off x="403225" y="1090930"/>
            <a:ext cx="9056370" cy="57277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ym typeface="Arial" panose="020B0604020202020204" pitchFamily="34" charset="0"/>
              </a:rPr>
              <a:t>市场有效性的证据</a:t>
            </a:r>
            <a:r>
              <a:rPr lang="en-US" altLang="zh-CN" b="1" dirty="0">
                <a:sym typeface="Arial" panose="020B0604020202020204" pitchFamily="34" charset="0"/>
              </a:rPr>
              <a:t>——</a:t>
            </a:r>
            <a:r>
              <a:rPr lang="zh-CN" altLang="en-US" b="1" dirty="0">
                <a:sym typeface="Arial" panose="020B0604020202020204" pitchFamily="34" charset="0"/>
              </a:rPr>
              <a:t>事件研究</a:t>
            </a:r>
            <a:endParaRPr lang="zh-CN" altLang="en-US" dirty="0">
              <a:sym typeface="Arial" panose="020B0604020202020204" pitchFamily="34" charset="0"/>
            </a:endParaRPr>
          </a:p>
        </p:txBody>
      </p:sp>
      <p:sp>
        <p:nvSpPr>
          <p:cNvPr id="8" name="文本框 7"/>
          <p:cNvSpPr txBox="1"/>
          <p:nvPr>
            <p:custDataLst>
              <p:tags r:id="rId1"/>
            </p:custDataLst>
          </p:nvPr>
        </p:nvSpPr>
        <p:spPr>
          <a:xfrm>
            <a:off x="443230" y="1630045"/>
            <a:ext cx="11132185" cy="2127885"/>
          </a:xfrm>
          <a:prstGeom prst="rect">
            <a:avLst/>
          </a:prstGeom>
          <a:noFill/>
        </p:spPr>
        <p:txBody>
          <a:bodyPr wrap="square">
            <a:noAutofit/>
          </a:bodyPr>
          <a:lstStyle/>
          <a:p>
            <a:pPr marL="342900" indent="-342900">
              <a:lnSpc>
                <a:spcPct val="150000"/>
              </a:lnSpc>
              <a:buFont typeface="Arial" panose="020B0604020202020204" pitchFamily="34" charset="0"/>
              <a:buChar char="•"/>
            </a:pPr>
            <a:r>
              <a:rPr lang="zh-CN" sz="2400" b="1" dirty="0">
                <a:sym typeface="+mn-ea"/>
              </a:rPr>
              <a:t>用二阶条件来衡量事件对日常收益的影响</a:t>
            </a:r>
            <a:endParaRPr lang="zh-CN" sz="2400" b="1" dirty="0">
              <a:sym typeface="+mn-ea"/>
            </a:endParaRPr>
          </a:p>
          <a:p>
            <a:pPr>
              <a:lnSpc>
                <a:spcPct val="150000"/>
              </a:lnSpc>
            </a:pPr>
            <a:r>
              <a:rPr sz="2000" dirty="0">
                <a:sym typeface="+mn-ea"/>
              </a:rPr>
              <a:t>关于市场效率的最干净的证据来自事件研究，尤其是对每日回报的事件研究。当一个信息事件可以精确地确定日期，并且该事件对价格有很大影响时，从预期收益中抽象出来衡量异常日收益的方式是一种二阶考虑。因此，事件研究可以清楚地反映价格对信息的调整速度。</a:t>
            </a:r>
            <a:endParaRPr sz="2000" dirty="0"/>
          </a:p>
          <a:p>
            <a:pPr>
              <a:lnSpc>
                <a:spcPct val="150000"/>
              </a:lnSpc>
            </a:pPr>
            <a:endParaRPr lang="zh-CN" altLang="en-US" sz="2000" b="1" dirty="0"/>
          </a:p>
        </p:txBody>
      </p:sp>
      <p:sp>
        <p:nvSpPr>
          <p:cNvPr id="10" name="矩形 9"/>
          <p:cNvSpPr/>
          <p:nvPr>
            <p:custDataLst>
              <p:tags r:id="rId2"/>
            </p:custDataLst>
          </p:nvPr>
        </p:nvSpPr>
        <p:spPr>
          <a:xfrm>
            <a:off x="443230" y="1737995"/>
            <a:ext cx="11306175" cy="2019935"/>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custDataLst>
              <p:tags r:id="rId3"/>
            </p:custDataLst>
          </p:nvPr>
        </p:nvSpPr>
        <p:spPr>
          <a:xfrm>
            <a:off x="442595" y="3970020"/>
            <a:ext cx="11132820" cy="3206115"/>
          </a:xfrm>
          <a:prstGeom prst="rect">
            <a:avLst/>
          </a:prstGeom>
          <a:noFill/>
        </p:spPr>
        <p:txBody>
          <a:bodyPr wrap="square">
            <a:noAutofit/>
          </a:bodyPr>
          <a:lstStyle/>
          <a:p>
            <a:pPr marL="342900" indent="-342900" fontAlgn="auto">
              <a:lnSpc>
                <a:spcPct val="150000"/>
              </a:lnSpc>
              <a:buFont typeface="Arial" panose="020B0604020202020204" pitchFamily="34" charset="0"/>
              <a:buChar char="•"/>
            </a:pPr>
            <a:r>
              <a:rPr sz="2400" b="1" dirty="0">
                <a:latin typeface="+mn-ea"/>
                <a:sym typeface="+mn-ea"/>
              </a:rPr>
              <a:t>价格能有效地调整到公司特定信息</a:t>
            </a:r>
            <a:endParaRPr sz="2400" b="1" dirty="0">
              <a:latin typeface="+mn-ea"/>
              <a:sym typeface="+mn-ea"/>
            </a:endParaRPr>
          </a:p>
          <a:p>
            <a:pPr indent="0" fontAlgn="auto">
              <a:lnSpc>
                <a:spcPct val="150000"/>
              </a:lnSpc>
              <a:buFont typeface="Wingdings" panose="05000000000000000000" pitchFamily="2" charset="2"/>
              <a:buNone/>
            </a:pPr>
            <a:r>
              <a:rPr sz="2000" dirty="0">
                <a:sym typeface="+mn-ea"/>
              </a:rPr>
              <a:t>大量文献表明，平均股价会根据投资决策、股息变化、资本结构变化和公司控制交易等信息进行快速调整。该研究揭示了经验规律，许多令人惊讶的是，丰富了我们对投资、融资和公司控制事件的理解，并引发了有趣的理论工作。</a:t>
            </a:r>
            <a:endParaRPr sz="2000" dirty="0"/>
          </a:p>
          <a:p>
            <a:pPr indent="0" fontAlgn="auto">
              <a:lnSpc>
                <a:spcPct val="150000"/>
              </a:lnSpc>
              <a:buFont typeface="Wingdings" panose="05000000000000000000" pitchFamily="2" charset="2"/>
              <a:buNone/>
            </a:pPr>
            <a:endParaRPr lang="en-US" altLang="zh-CN" sz="2000" b="1" dirty="0"/>
          </a:p>
        </p:txBody>
      </p:sp>
      <p:sp>
        <p:nvSpPr>
          <p:cNvPr id="13" name="矩形 12"/>
          <p:cNvSpPr/>
          <p:nvPr>
            <p:custDataLst>
              <p:tags r:id="rId4"/>
            </p:custDataLst>
          </p:nvPr>
        </p:nvSpPr>
        <p:spPr>
          <a:xfrm>
            <a:off x="443230" y="3970020"/>
            <a:ext cx="11306175" cy="2191385"/>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7.2 </a:t>
            </a:r>
            <a:r>
              <a:rPr dirty="0">
                <a:solidFill>
                  <a:srgbClr val="9A0001"/>
                </a:solidFill>
                <a:sym typeface="Arial" panose="020B0604020202020204" pitchFamily="34" charset="0"/>
              </a:rPr>
              <a:t>私人信息（</a:t>
            </a:r>
            <a:r>
              <a:rPr lang="en-US" altLang="zh-CN" dirty="0">
                <a:solidFill>
                  <a:srgbClr val="9A0001"/>
                </a:solidFill>
                <a:sym typeface="Arial" panose="020B0604020202020204" pitchFamily="34" charset="0"/>
              </a:rPr>
              <a:t>Private Information</a:t>
            </a:r>
            <a:r>
              <a:rPr dirty="0">
                <a:solidFill>
                  <a:srgbClr val="9A0001"/>
                </a:solidFill>
                <a:sym typeface="Arial" panose="020B0604020202020204" pitchFamily="34" charset="0"/>
              </a:rPr>
              <a:t>）</a:t>
            </a:r>
            <a:endParaRPr lang="zh-CN" altLang="en-US" dirty="0">
              <a:sym typeface="Arial" panose="020B0604020202020204" pitchFamily="34" charset="0"/>
            </a:endParaRPr>
          </a:p>
        </p:txBody>
      </p:sp>
      <p:sp>
        <p:nvSpPr>
          <p:cNvPr id="9" name="文本占位符 2"/>
          <p:cNvSpPr txBox="1"/>
          <p:nvPr/>
        </p:nvSpPr>
        <p:spPr>
          <a:xfrm>
            <a:off x="403225" y="1090930"/>
            <a:ext cx="10418445" cy="57277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ym typeface="Arial" panose="020B0604020202020204" pitchFamily="34" charset="0"/>
              </a:rPr>
              <a:t>私人信息的问题</a:t>
            </a:r>
            <a:endParaRPr lang="zh-CN" altLang="en-US" b="1" dirty="0">
              <a:sym typeface="Arial" panose="020B0604020202020204" pitchFamily="34" charset="0"/>
            </a:endParaRPr>
          </a:p>
        </p:txBody>
      </p:sp>
      <p:sp>
        <p:nvSpPr>
          <p:cNvPr id="8" name="文本框 7"/>
          <p:cNvSpPr txBox="1"/>
          <p:nvPr>
            <p:custDataLst>
              <p:tags r:id="rId1"/>
            </p:custDataLst>
          </p:nvPr>
        </p:nvSpPr>
        <p:spPr>
          <a:xfrm>
            <a:off x="443230" y="1630045"/>
            <a:ext cx="11132185" cy="2127885"/>
          </a:xfrm>
          <a:prstGeom prst="rect">
            <a:avLst/>
          </a:prstGeom>
          <a:noFill/>
        </p:spPr>
        <p:txBody>
          <a:bodyPr wrap="square">
            <a:noAutofit/>
          </a:bodyPr>
          <a:lstStyle/>
          <a:p>
            <a:pPr marL="342900" indent="-342900">
              <a:lnSpc>
                <a:spcPct val="150000"/>
              </a:lnSpc>
              <a:buFont typeface="Arial" panose="020B0604020202020204" pitchFamily="34" charset="0"/>
              <a:buChar char="•"/>
            </a:pPr>
            <a:r>
              <a:rPr lang="zh-CN" altLang="en-US" sz="2400" b="1" dirty="0">
                <a:sym typeface="Arial" panose="020B0604020202020204" pitchFamily="34" charset="0"/>
              </a:rPr>
              <a:t>联合假设</a:t>
            </a:r>
            <a:r>
              <a:rPr lang="en-US" altLang="zh-CN" sz="2400" b="1" dirty="0">
                <a:sym typeface="Arial" panose="020B0604020202020204" pitchFamily="34" charset="0"/>
              </a:rPr>
              <a:t>&amp;</a:t>
            </a:r>
            <a:r>
              <a:rPr lang="zh-CN" altLang="en-US" sz="2400" b="1" dirty="0">
                <a:sym typeface="Arial" panose="020B0604020202020204" pitchFamily="34" charset="0"/>
              </a:rPr>
              <a:t>资本资产定价模型的不足导致私人信息问题无法解决</a:t>
            </a:r>
            <a:endParaRPr lang="zh-CN" sz="2400" b="1" dirty="0">
              <a:sym typeface="+mn-ea"/>
            </a:endParaRPr>
          </a:p>
          <a:p>
            <a:pPr>
              <a:lnSpc>
                <a:spcPct val="150000"/>
              </a:lnSpc>
            </a:pPr>
            <a:r>
              <a:rPr sz="2000" dirty="0">
                <a:sym typeface="+mn-ea"/>
              </a:rPr>
              <a:t>多</a:t>
            </a:r>
            <a:r>
              <a:rPr lang="zh-CN" sz="2000" dirty="0">
                <a:sym typeface="+mn-ea"/>
              </a:rPr>
              <a:t>因子</a:t>
            </a:r>
            <a:r>
              <a:rPr sz="2000" dirty="0">
                <a:sym typeface="+mn-ea"/>
              </a:rPr>
              <a:t>模型</a:t>
            </a:r>
            <a:r>
              <a:rPr lang="zh-CN" sz="2000" dirty="0">
                <a:sym typeface="+mn-ea"/>
              </a:rPr>
              <a:t>比单因子模型预测效果更好</a:t>
            </a:r>
            <a:r>
              <a:rPr sz="2000" dirty="0">
                <a:sym typeface="+mn-ea"/>
              </a:rPr>
              <a:t>。多因素绩效评估方法，以及他们关于投资经理获取私人信息的负面结论，比其他基于Sharpe-Lintner模型的结果更可靠。由于联合假设问题和不同资产定价模型的证据相当薄弱，因此没有必要对绩效评估测试的市场效率进行强有力的推断。</a:t>
            </a:r>
            <a:endParaRPr sz="2000" dirty="0">
              <a:sym typeface="+mn-ea"/>
            </a:endParaRPr>
          </a:p>
        </p:txBody>
      </p:sp>
      <p:sp>
        <p:nvSpPr>
          <p:cNvPr id="10" name="矩形 9"/>
          <p:cNvSpPr/>
          <p:nvPr>
            <p:custDataLst>
              <p:tags r:id="rId2"/>
            </p:custDataLst>
          </p:nvPr>
        </p:nvSpPr>
        <p:spPr>
          <a:xfrm>
            <a:off x="443230" y="1737995"/>
            <a:ext cx="11306175" cy="2019935"/>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custDataLst>
              <p:tags r:id="rId3"/>
            </p:custDataLst>
          </p:nvPr>
        </p:nvSpPr>
        <p:spPr>
          <a:xfrm>
            <a:off x="442595" y="3970020"/>
            <a:ext cx="11132820" cy="3206115"/>
          </a:xfrm>
          <a:prstGeom prst="rect">
            <a:avLst/>
          </a:prstGeom>
          <a:noFill/>
        </p:spPr>
        <p:txBody>
          <a:bodyPr wrap="square">
            <a:noAutofit/>
          </a:bodyPr>
          <a:lstStyle/>
          <a:p>
            <a:pPr marL="342900" indent="-342900" fontAlgn="auto">
              <a:lnSpc>
                <a:spcPct val="150000"/>
              </a:lnSpc>
              <a:buFont typeface="Arial" panose="020B0604020202020204" pitchFamily="34" charset="0"/>
              <a:buChar char="•"/>
            </a:pPr>
            <a:r>
              <a:rPr lang="zh-CN" sz="2400" b="1" dirty="0">
                <a:latin typeface="+mn-ea"/>
                <a:sym typeface="+mn-ea"/>
              </a:rPr>
              <a:t>有效市场的研究对金融产业的影响</a:t>
            </a:r>
            <a:endParaRPr sz="2400" b="1" dirty="0">
              <a:latin typeface="+mn-ea"/>
              <a:sym typeface="+mn-ea"/>
            </a:endParaRPr>
          </a:p>
          <a:p>
            <a:pPr indent="0" fontAlgn="auto">
              <a:lnSpc>
                <a:spcPct val="150000"/>
              </a:lnSpc>
              <a:buFont typeface="Wingdings" panose="05000000000000000000" pitchFamily="2" charset="2"/>
              <a:buNone/>
            </a:pPr>
            <a:r>
              <a:rPr sz="2000" dirty="0">
                <a:sym typeface="+mn-ea"/>
              </a:rPr>
              <a:t>有效市场文献是学术研究影响现实世界实践的首要案例。在研究效率之前，人们的假设是投资经理中有大量的私人信息。效率研究提出了私人信息稀缺的挑战。</a:t>
            </a:r>
            <a:r>
              <a:rPr lang="zh-CN" sz="2000" dirty="0">
                <a:sym typeface="+mn-ea"/>
              </a:rPr>
              <a:t>它</a:t>
            </a:r>
            <a:r>
              <a:rPr lang="zh-CN" altLang="en-US" sz="2000" dirty="0">
                <a:solidFill>
                  <a:srgbClr val="000000"/>
                </a:solidFill>
                <a:ea typeface="微软雅黑" panose="020B0503020204020204" pitchFamily="34" charset="-122"/>
                <a:cs typeface="+mn-ea"/>
                <a:sym typeface="Arial" panose="020B0604020202020204" pitchFamily="34" charset="0"/>
              </a:rPr>
              <a:t>催生了被动式投资策略的兴起，也催生了对投资业绩评估的需求。</a:t>
            </a:r>
            <a:endParaRPr lang="zh-CN" altLang="en-US" sz="2000" dirty="0">
              <a:solidFill>
                <a:srgbClr val="000000"/>
              </a:solidFill>
              <a:ea typeface="微软雅黑" panose="020B0503020204020204" pitchFamily="34" charset="-122"/>
              <a:cs typeface="+mn-ea"/>
              <a:sym typeface="Arial" panose="020B0604020202020204" pitchFamily="34" charset="0"/>
            </a:endParaRPr>
          </a:p>
          <a:p>
            <a:pPr indent="0" fontAlgn="auto">
              <a:lnSpc>
                <a:spcPct val="150000"/>
              </a:lnSpc>
              <a:buFont typeface="Wingdings" panose="05000000000000000000" pitchFamily="2" charset="2"/>
              <a:buNone/>
            </a:pPr>
            <a:endParaRPr lang="en-US" altLang="zh-CN" sz="2000" b="1" dirty="0"/>
          </a:p>
        </p:txBody>
      </p:sp>
      <p:sp>
        <p:nvSpPr>
          <p:cNvPr id="13" name="矩形 12"/>
          <p:cNvSpPr/>
          <p:nvPr>
            <p:custDataLst>
              <p:tags r:id="rId4"/>
            </p:custDataLst>
          </p:nvPr>
        </p:nvSpPr>
        <p:spPr>
          <a:xfrm>
            <a:off x="443230" y="3970020"/>
            <a:ext cx="11306175" cy="2191385"/>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7.3 </a:t>
            </a:r>
            <a:r>
              <a:rPr lang="zh-CN" altLang="en-US" dirty="0">
                <a:sym typeface="Arial" panose="020B0604020202020204" pitchFamily="34" charset="0"/>
              </a:rPr>
              <a:t>收益的可预测性（</a:t>
            </a:r>
            <a:r>
              <a:rPr lang="en-US" altLang="zh-CN" dirty="0">
                <a:sym typeface="Arial" panose="020B0604020202020204" pitchFamily="34" charset="0"/>
              </a:rPr>
              <a:t>Return Predictability</a:t>
            </a:r>
            <a:r>
              <a:rPr lang="zh-CN" altLang="en-US" dirty="0">
                <a:sym typeface="Arial" panose="020B0604020202020204" pitchFamily="34" charset="0"/>
              </a:rPr>
              <a:t>）</a:t>
            </a:r>
            <a:endParaRPr lang="zh-CN" altLang="en-US" dirty="0">
              <a:sym typeface="Arial" panose="020B0604020202020204" pitchFamily="34" charset="0"/>
            </a:endParaRPr>
          </a:p>
        </p:txBody>
      </p:sp>
      <p:sp>
        <p:nvSpPr>
          <p:cNvPr id="9" name="文本占位符 2"/>
          <p:cNvSpPr txBox="1"/>
          <p:nvPr/>
        </p:nvSpPr>
        <p:spPr>
          <a:xfrm>
            <a:off x="403541" y="992394"/>
            <a:ext cx="9056687" cy="101566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ym typeface="Arial" panose="020B0604020202020204" pitchFamily="34" charset="0"/>
              </a:rPr>
              <a:t>市场有效性存在争议</a:t>
            </a:r>
            <a:r>
              <a:rPr lang="en-US" altLang="zh-CN" b="1" dirty="0">
                <a:sym typeface="Arial" panose="020B0604020202020204" pitchFamily="34" charset="0"/>
              </a:rPr>
              <a:t>——</a:t>
            </a:r>
            <a:r>
              <a:rPr lang="zh-CN" altLang="en-US" b="1" dirty="0">
                <a:sym typeface="Arial" panose="020B0604020202020204" pitchFamily="34" charset="0"/>
              </a:rPr>
              <a:t>股票收益可预测性</a:t>
            </a:r>
            <a:endParaRPr lang="en-US" altLang="zh-CN" b="1" dirty="0">
              <a:sym typeface="Arial" panose="020B0604020202020204" pitchFamily="34" charset="0"/>
            </a:endParaRPr>
          </a:p>
          <a:p>
            <a:r>
              <a:rPr lang="zh-CN" altLang="en-US" b="1" dirty="0">
                <a:sym typeface="Arial" panose="020B0604020202020204" pitchFamily="34" charset="0"/>
              </a:rPr>
              <a:t>短期回报</a:t>
            </a:r>
            <a:endParaRPr lang="zh-CN" altLang="en-US" dirty="0">
              <a:sym typeface="Arial" panose="020B0604020202020204" pitchFamily="34" charset="0"/>
            </a:endParaRPr>
          </a:p>
        </p:txBody>
      </p:sp>
      <p:sp>
        <p:nvSpPr>
          <p:cNvPr id="35" name="文本框 34"/>
          <p:cNvSpPr txBox="1"/>
          <p:nvPr/>
        </p:nvSpPr>
        <p:spPr>
          <a:xfrm>
            <a:off x="442912" y="2347788"/>
            <a:ext cx="11132053" cy="1631216"/>
          </a:xfrm>
          <a:prstGeom prst="rect">
            <a:avLst/>
          </a:prstGeom>
          <a:noFill/>
        </p:spPr>
        <p:txBody>
          <a:bodyPr wrap="square">
            <a:spAutoFit/>
          </a:bodyPr>
          <a:lstStyle/>
          <a:p>
            <a:pPr marL="285750" indent="-285750">
              <a:buFont typeface="Wingdings" panose="05000000000000000000" pitchFamily="2" charset="2"/>
              <a:buChar char="Ø"/>
            </a:pPr>
            <a:r>
              <a:rPr lang="en-US" altLang="zh-CN" sz="2000" b="1" dirty="0"/>
              <a:t>Fama</a:t>
            </a:r>
            <a:r>
              <a:rPr lang="zh-CN" altLang="en-US" sz="2000" b="1" dirty="0"/>
              <a:t>（</a:t>
            </a:r>
            <a:r>
              <a:rPr lang="en-US" altLang="zh-CN" sz="2000" b="1" dirty="0"/>
              <a:t>1965</a:t>
            </a:r>
            <a:r>
              <a:rPr lang="zh-CN" altLang="en-US" sz="2000" b="1" dirty="0"/>
              <a:t>）：</a:t>
            </a:r>
            <a:r>
              <a:rPr lang="zh-CN" altLang="en-US" sz="2000" dirty="0"/>
              <a:t>大型公司股票的日收益率的一阶自相关性为正值，大约为</a:t>
            </a:r>
            <a:r>
              <a:rPr lang="en-US" altLang="zh-CN" sz="2000" dirty="0"/>
              <a:t>0.03</a:t>
            </a:r>
            <a:r>
              <a:rPr lang="zh-CN" altLang="en-US" sz="2000" dirty="0"/>
              <a:t>；</a:t>
            </a:r>
            <a:endParaRPr lang="en-US" altLang="zh-CN" sz="2000" dirty="0"/>
          </a:p>
          <a:p>
            <a:pPr marL="285750" indent="-285750">
              <a:buFont typeface="Wingdings" panose="05000000000000000000" pitchFamily="2" charset="2"/>
              <a:buChar char="Ø"/>
            </a:pPr>
            <a:endParaRPr lang="en-US" altLang="zh-CN" sz="2000" dirty="0"/>
          </a:p>
          <a:p>
            <a:pPr marL="285750" indent="-285750">
              <a:buFont typeface="Wingdings" panose="05000000000000000000" pitchFamily="2" charset="2"/>
              <a:buChar char="Ø"/>
            </a:pPr>
            <a:r>
              <a:rPr lang="en-US" altLang="zh-CN" sz="2000" b="1" dirty="0"/>
              <a:t>French</a:t>
            </a:r>
            <a:r>
              <a:rPr lang="zh-CN" altLang="en-US" sz="2000" b="1" dirty="0"/>
              <a:t>和</a:t>
            </a:r>
            <a:r>
              <a:rPr lang="en-US" altLang="zh-CN" sz="2000" b="1" dirty="0"/>
              <a:t>Roll</a:t>
            </a:r>
            <a:r>
              <a:rPr lang="zh-CN" altLang="en-US" sz="2000" b="1" dirty="0"/>
              <a:t>（</a:t>
            </a:r>
            <a:r>
              <a:rPr lang="en-US" altLang="zh-CN" sz="2000" b="1" dirty="0"/>
              <a:t>1986</a:t>
            </a:r>
            <a:r>
              <a:rPr lang="zh-CN" altLang="en-US" sz="2000" b="1" dirty="0"/>
              <a:t>）：</a:t>
            </a:r>
            <a:r>
              <a:rPr lang="zh-CN" altLang="en-US" sz="2000" dirty="0"/>
              <a:t>长样本条件下，个体股票的日收益率的高阶自相关性为负值；</a:t>
            </a:r>
            <a:endParaRPr lang="en-US" altLang="zh-CN" sz="2000" dirty="0"/>
          </a:p>
          <a:p>
            <a:pPr marL="285750" indent="-285750">
              <a:buFont typeface="Wingdings" panose="05000000000000000000" pitchFamily="2" charset="2"/>
              <a:buChar char="Ø"/>
            </a:pPr>
            <a:endParaRPr lang="en-US" altLang="zh-CN" sz="2000" b="1" dirty="0"/>
          </a:p>
          <a:p>
            <a:pPr marL="285750" indent="-285750">
              <a:buFont typeface="Wingdings" panose="05000000000000000000" pitchFamily="2" charset="2"/>
              <a:buChar char="Ø"/>
            </a:pPr>
            <a:r>
              <a:rPr lang="en-US" altLang="zh-CN" sz="2000" b="1" dirty="0"/>
              <a:t>Fisher</a:t>
            </a:r>
            <a:r>
              <a:rPr lang="zh-CN" altLang="en-US" sz="2000" b="1" dirty="0"/>
              <a:t>（</a:t>
            </a:r>
            <a:r>
              <a:rPr lang="en-US" altLang="zh-CN" sz="2000" b="1" dirty="0"/>
              <a:t>1966</a:t>
            </a:r>
            <a:r>
              <a:rPr lang="zh-CN" altLang="en-US" sz="2000" b="1" dirty="0"/>
              <a:t>）：</a:t>
            </a:r>
            <a:r>
              <a:rPr lang="zh-CN" altLang="en-US" sz="2000" dirty="0"/>
              <a:t>多样化投资组合短期回报的自相关性为正值。</a:t>
            </a:r>
            <a:endParaRPr lang="zh-CN" altLang="en-US" sz="2000" dirty="0"/>
          </a:p>
        </p:txBody>
      </p:sp>
      <p:sp>
        <p:nvSpPr>
          <p:cNvPr id="4" name="矩形 3"/>
          <p:cNvSpPr/>
          <p:nvPr/>
        </p:nvSpPr>
        <p:spPr>
          <a:xfrm>
            <a:off x="442913" y="2140081"/>
            <a:ext cx="11306078" cy="1957131"/>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42912" y="4510212"/>
            <a:ext cx="10181544" cy="1015663"/>
          </a:xfrm>
          <a:prstGeom prst="rect">
            <a:avLst/>
          </a:prstGeom>
          <a:noFill/>
        </p:spPr>
        <p:txBody>
          <a:bodyPr wrap="square">
            <a:spAutoFit/>
          </a:bodyPr>
          <a:lstStyle/>
          <a:p>
            <a:pPr marL="285750" indent="-285750">
              <a:buFont typeface="Wingdings" panose="05000000000000000000" pitchFamily="2" charset="2"/>
              <a:buChar char="Ø"/>
            </a:pPr>
            <a:r>
              <a:rPr lang="zh-CN" altLang="en-US" sz="2000" b="1" dirty="0"/>
              <a:t>精确计算结果确认了</a:t>
            </a:r>
            <a:r>
              <a:rPr lang="en-US" altLang="zh-CN" sz="2000" b="1" dirty="0"/>
              <a:t>Fisher</a:t>
            </a:r>
            <a:r>
              <a:rPr lang="zh-CN" altLang="en-US" sz="2000" b="1" dirty="0"/>
              <a:t>的结论</a:t>
            </a:r>
            <a:r>
              <a:rPr lang="en-US" altLang="zh-CN" sz="2000" b="1" dirty="0"/>
              <a:t>…</a:t>
            </a:r>
            <a:endParaRPr lang="en-US" altLang="zh-CN" sz="2000" b="1" dirty="0"/>
          </a:p>
          <a:p>
            <a:pPr marL="285750" indent="-285750">
              <a:buFont typeface="Wingdings" panose="05000000000000000000" pitchFamily="2" charset="2"/>
              <a:buChar char="Ø"/>
            </a:pPr>
            <a:endParaRPr lang="en-US" altLang="zh-CN" sz="2000" b="1" dirty="0"/>
          </a:p>
          <a:p>
            <a:pPr marL="285750" indent="-285750">
              <a:buFont typeface="Wingdings" panose="05000000000000000000" pitchFamily="2" charset="2"/>
              <a:buChar char="Ø"/>
            </a:pPr>
            <a:r>
              <a:rPr lang="zh-CN" altLang="en-US" sz="2000" b="1" dirty="0"/>
              <a:t>却并未完全消除</a:t>
            </a:r>
            <a:r>
              <a:rPr lang="en-US" altLang="zh-CN" sz="2000" b="1" dirty="0"/>
              <a:t>Fisher</a:t>
            </a:r>
            <a:r>
              <a:rPr lang="zh-CN" altLang="en-US" sz="2000" b="1" dirty="0"/>
              <a:t>对于自相关性来自不同步交易的担忧。</a:t>
            </a:r>
            <a:endParaRPr lang="en-US" altLang="zh-CN" sz="2000" b="1" dirty="0"/>
          </a:p>
        </p:txBody>
      </p:sp>
      <p:sp>
        <p:nvSpPr>
          <p:cNvPr id="6" name="矩形 5"/>
          <p:cNvSpPr/>
          <p:nvPr/>
        </p:nvSpPr>
        <p:spPr>
          <a:xfrm>
            <a:off x="442913" y="4363187"/>
            <a:ext cx="11306078" cy="1309872"/>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7.3 </a:t>
            </a:r>
            <a:r>
              <a:rPr lang="zh-CN" altLang="en-US" dirty="0">
                <a:sym typeface="Arial" panose="020B0604020202020204" pitchFamily="34" charset="0"/>
              </a:rPr>
              <a:t>收益的可预测性（</a:t>
            </a:r>
            <a:r>
              <a:rPr lang="en-US" altLang="zh-CN" dirty="0">
                <a:sym typeface="Arial" panose="020B0604020202020204" pitchFamily="34" charset="0"/>
              </a:rPr>
              <a:t>Return Predictability</a:t>
            </a:r>
            <a:r>
              <a:rPr lang="zh-CN" altLang="en-US" dirty="0">
                <a:sym typeface="Arial" panose="020B0604020202020204" pitchFamily="34" charset="0"/>
              </a:rPr>
              <a:t>）</a:t>
            </a:r>
            <a:endParaRPr lang="zh-CN" altLang="en-US" dirty="0">
              <a:sym typeface="Arial" panose="020B0604020202020204" pitchFamily="34" charset="0"/>
            </a:endParaRPr>
          </a:p>
        </p:txBody>
      </p:sp>
      <p:sp>
        <p:nvSpPr>
          <p:cNvPr id="9" name="文本占位符 2"/>
          <p:cNvSpPr txBox="1"/>
          <p:nvPr/>
        </p:nvSpPr>
        <p:spPr>
          <a:xfrm>
            <a:off x="403541" y="992394"/>
            <a:ext cx="9056687" cy="101566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ym typeface="Arial" panose="020B0604020202020204" pitchFamily="34" charset="0"/>
              </a:rPr>
              <a:t>市场有效性存在争议</a:t>
            </a:r>
            <a:r>
              <a:rPr lang="en-US" altLang="zh-CN" b="1" dirty="0">
                <a:sym typeface="Arial" panose="020B0604020202020204" pitchFamily="34" charset="0"/>
              </a:rPr>
              <a:t>——</a:t>
            </a:r>
            <a:r>
              <a:rPr lang="zh-CN" altLang="en-US" b="1" dirty="0">
                <a:sym typeface="Arial" panose="020B0604020202020204" pitchFamily="34" charset="0"/>
              </a:rPr>
              <a:t>股票收益可预测性</a:t>
            </a:r>
            <a:endParaRPr lang="zh-CN" altLang="en-US" b="1" dirty="0">
              <a:sym typeface="Arial" panose="020B0604020202020204" pitchFamily="34" charset="0"/>
            </a:endParaRPr>
          </a:p>
          <a:p>
            <a:r>
              <a:rPr lang="zh-CN" altLang="en-US" b="1" dirty="0">
                <a:sym typeface="Arial" panose="020B0604020202020204" pitchFamily="34" charset="0"/>
              </a:rPr>
              <a:t>长期回报</a:t>
            </a:r>
            <a:endParaRPr lang="zh-CN" altLang="en-US" dirty="0">
              <a:sym typeface="Arial" panose="020B0604020202020204" pitchFamily="34" charset="0"/>
            </a:endParaRPr>
          </a:p>
        </p:txBody>
      </p:sp>
      <p:sp>
        <p:nvSpPr>
          <p:cNvPr id="35" name="文本框 34"/>
          <p:cNvSpPr txBox="1"/>
          <p:nvPr/>
        </p:nvSpPr>
        <p:spPr>
          <a:xfrm>
            <a:off x="442912" y="2274032"/>
            <a:ext cx="11132053" cy="1499385"/>
          </a:xfrm>
          <a:prstGeom prst="rect">
            <a:avLst/>
          </a:prstGeom>
          <a:noFill/>
        </p:spPr>
        <p:txBody>
          <a:bodyPr wrap="square">
            <a:spAutoFit/>
          </a:bodyPr>
          <a:lstStyle/>
          <a:p>
            <a:pPr marL="285750" indent="-285750">
              <a:lnSpc>
                <a:spcPts val="2800"/>
              </a:lnSpc>
              <a:buFont typeface="Wingdings" panose="05000000000000000000" pitchFamily="2" charset="2"/>
              <a:buChar char="Ø"/>
            </a:pPr>
            <a:r>
              <a:rPr lang="en-US" altLang="zh-CN" sz="2000" b="1" dirty="0"/>
              <a:t>Fama and French (1988a) </a:t>
            </a:r>
            <a:r>
              <a:rPr lang="zh-CN" altLang="en-US" sz="2000" b="1" dirty="0"/>
              <a:t>和 </a:t>
            </a:r>
            <a:r>
              <a:rPr lang="en-US" altLang="zh-CN" sz="2000" b="1" dirty="0"/>
              <a:t>Poterba and Summers (1988)</a:t>
            </a:r>
            <a:r>
              <a:rPr lang="zh-CN" altLang="en-US" sz="2000" b="1" dirty="0"/>
              <a:t>：过去收益率对</a:t>
            </a:r>
            <a:r>
              <a:rPr lang="en-US" altLang="zh-CN" sz="2000" b="1" dirty="0"/>
              <a:t>2-10</a:t>
            </a:r>
            <a:r>
              <a:rPr lang="zh-CN" altLang="en-US" sz="2000" b="1" dirty="0"/>
              <a:t>年的长期股票回报存在明显的负自相关性</a:t>
            </a:r>
            <a:r>
              <a:rPr lang="en-US" altLang="zh-CN" sz="2000" b="1" dirty="0"/>
              <a:t>…</a:t>
            </a:r>
            <a:endParaRPr lang="en-US" altLang="zh-CN" sz="2000" b="1" dirty="0"/>
          </a:p>
          <a:p>
            <a:pPr marL="285750" indent="-285750">
              <a:lnSpc>
                <a:spcPts val="2800"/>
              </a:lnSpc>
              <a:buFont typeface="Wingdings" panose="05000000000000000000" pitchFamily="2" charset="2"/>
              <a:buChar char="Ø"/>
            </a:pPr>
            <a:endParaRPr lang="en-US" altLang="zh-CN" sz="2000" b="1" dirty="0"/>
          </a:p>
          <a:p>
            <a:pPr marL="285750" indent="-285750">
              <a:lnSpc>
                <a:spcPts val="2800"/>
              </a:lnSpc>
              <a:buFont typeface="Wingdings" panose="05000000000000000000" pitchFamily="2" charset="2"/>
              <a:buChar char="Ø"/>
            </a:pPr>
            <a:r>
              <a:rPr lang="zh-CN" altLang="en-US" sz="2000" b="1" dirty="0"/>
              <a:t>但同时也存在一些批评。</a:t>
            </a:r>
            <a:endParaRPr lang="zh-CN" altLang="en-US" sz="2000" b="1" dirty="0"/>
          </a:p>
        </p:txBody>
      </p:sp>
      <p:sp>
        <p:nvSpPr>
          <p:cNvPr id="4" name="矩形 3"/>
          <p:cNvSpPr/>
          <p:nvPr/>
        </p:nvSpPr>
        <p:spPr>
          <a:xfrm>
            <a:off x="442913" y="2140081"/>
            <a:ext cx="11306078" cy="1729392"/>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42912" y="4182191"/>
            <a:ext cx="10181544" cy="1631216"/>
          </a:xfrm>
          <a:prstGeom prst="rect">
            <a:avLst/>
          </a:prstGeom>
          <a:noFill/>
        </p:spPr>
        <p:txBody>
          <a:bodyPr wrap="square">
            <a:spAutoFit/>
          </a:bodyPr>
          <a:lstStyle/>
          <a:p>
            <a:pPr marL="285750" indent="-285750">
              <a:buFont typeface="Wingdings" panose="05000000000000000000" pitchFamily="2" charset="2"/>
              <a:buChar char="Ø"/>
            </a:pPr>
            <a:r>
              <a:rPr lang="zh-CN" altLang="en-US" sz="2000" b="1" dirty="0"/>
              <a:t>其他的影响因子：</a:t>
            </a:r>
            <a:endParaRPr lang="en-US" altLang="zh-CN" sz="2000" b="1" dirty="0"/>
          </a:p>
          <a:p>
            <a:pPr marL="285750" indent="-285750">
              <a:buFont typeface="Wingdings" panose="05000000000000000000" pitchFamily="2" charset="2"/>
              <a:buChar char="Ø"/>
            </a:pPr>
            <a:endParaRPr lang="en-US" altLang="zh-CN" sz="2000" b="1" dirty="0"/>
          </a:p>
          <a:p>
            <a:pPr marL="285750" indent="-285750">
              <a:buFont typeface="Wingdings" panose="05000000000000000000" pitchFamily="2" charset="2"/>
              <a:buChar char="Ø"/>
            </a:pPr>
            <a:r>
              <a:rPr lang="zh-CN" altLang="en-US" sz="2000" b="1" dirty="0"/>
              <a:t>股息收益率、</a:t>
            </a:r>
            <a:r>
              <a:rPr lang="en-US" altLang="zh-CN" sz="2000" b="1" dirty="0"/>
              <a:t>E/P</a:t>
            </a:r>
            <a:r>
              <a:rPr lang="zh-CN" altLang="en-US" sz="2000" b="1" dirty="0"/>
              <a:t>比率、低级别债券收益率与高级别债券收益率的违约利差；</a:t>
            </a:r>
            <a:endParaRPr lang="en-US" altLang="zh-CN" sz="2000" b="1" dirty="0"/>
          </a:p>
          <a:p>
            <a:pPr marL="285750" indent="-285750">
              <a:buFont typeface="Wingdings" panose="05000000000000000000" pitchFamily="2" charset="2"/>
              <a:buChar char="Ø"/>
            </a:pPr>
            <a:endParaRPr lang="en-US" altLang="zh-CN" sz="2000" b="1" dirty="0"/>
          </a:p>
          <a:p>
            <a:pPr marL="285750" indent="-285750">
              <a:buFont typeface="Wingdings" panose="05000000000000000000" pitchFamily="2" charset="2"/>
              <a:buChar char="Ø"/>
            </a:pPr>
            <a:r>
              <a:rPr lang="zh-CN" altLang="en-US" sz="2000" b="1" dirty="0"/>
              <a:t>期限利差（长期减去短期利率）和短期利率水平。</a:t>
            </a:r>
            <a:endParaRPr lang="en-US" altLang="zh-CN" sz="2000" b="1" dirty="0"/>
          </a:p>
        </p:txBody>
      </p:sp>
      <p:sp>
        <p:nvSpPr>
          <p:cNvPr id="6" name="矩形 5"/>
          <p:cNvSpPr/>
          <p:nvPr/>
        </p:nvSpPr>
        <p:spPr>
          <a:xfrm>
            <a:off x="442913" y="4035086"/>
            <a:ext cx="11306078" cy="1830519"/>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7.3 </a:t>
            </a:r>
            <a:r>
              <a:rPr lang="zh-CN" altLang="en-US" dirty="0">
                <a:sym typeface="Arial" panose="020B0604020202020204" pitchFamily="34" charset="0"/>
              </a:rPr>
              <a:t>收益的可预测性（</a:t>
            </a:r>
            <a:r>
              <a:rPr lang="en-US" altLang="zh-CN" dirty="0">
                <a:sym typeface="Arial" panose="020B0604020202020204" pitchFamily="34" charset="0"/>
              </a:rPr>
              <a:t>Return Predictability</a:t>
            </a:r>
            <a:r>
              <a:rPr lang="zh-CN" altLang="en-US" dirty="0">
                <a:sym typeface="Arial" panose="020B0604020202020204" pitchFamily="34" charset="0"/>
              </a:rPr>
              <a:t>）</a:t>
            </a:r>
            <a:endParaRPr lang="zh-CN" altLang="en-US" dirty="0">
              <a:sym typeface="Arial" panose="020B0604020202020204" pitchFamily="34" charset="0"/>
            </a:endParaRPr>
          </a:p>
        </p:txBody>
      </p:sp>
      <p:sp>
        <p:nvSpPr>
          <p:cNvPr id="9" name="文本占位符 2"/>
          <p:cNvSpPr txBox="1"/>
          <p:nvPr/>
        </p:nvSpPr>
        <p:spPr>
          <a:xfrm>
            <a:off x="403376" y="1074846"/>
            <a:ext cx="9056687" cy="26128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4000"/>
              </a:lnSpc>
              <a:buNone/>
            </a:pPr>
            <a:r>
              <a:rPr lang="zh-CN" altLang="en-US" sz="2400" b="1" dirty="0">
                <a:sym typeface="Arial" panose="020B0604020202020204" pitchFamily="34" charset="0"/>
              </a:rPr>
              <a:t>或许永远没有办法建立一个预测的可靠模型</a:t>
            </a:r>
            <a:r>
              <a:rPr lang="en-US" altLang="zh-CN" sz="2400" b="1" dirty="0">
                <a:sym typeface="Arial" panose="020B0604020202020204" pitchFamily="34" charset="0"/>
              </a:rPr>
              <a:t>…</a:t>
            </a:r>
            <a:endParaRPr lang="en-US" altLang="zh-CN" sz="2400" b="1" dirty="0">
              <a:sym typeface="Arial" panose="020B0604020202020204" pitchFamily="34" charset="0"/>
            </a:endParaRPr>
          </a:p>
          <a:p>
            <a:pPr marL="0" indent="0">
              <a:lnSpc>
                <a:spcPts val="4000"/>
              </a:lnSpc>
              <a:buNone/>
            </a:pPr>
            <a:r>
              <a:rPr lang="zh-CN" altLang="en-US" sz="2400" b="1" dirty="0">
                <a:sym typeface="Arial" panose="020B0604020202020204" pitchFamily="34" charset="0"/>
              </a:rPr>
              <a:t>但可以从如下方面着手：</a:t>
            </a:r>
            <a:endParaRPr lang="en-US" altLang="zh-CN" sz="2400" b="1" dirty="0">
              <a:sym typeface="Arial" panose="020B0604020202020204" pitchFamily="34" charset="0"/>
            </a:endParaRPr>
          </a:p>
          <a:p>
            <a:pPr>
              <a:lnSpc>
                <a:spcPts val="4000"/>
              </a:lnSpc>
            </a:pPr>
            <a:r>
              <a:rPr lang="zh-CN" altLang="en-US" sz="2400" b="1" dirty="0">
                <a:sym typeface="Arial" panose="020B0604020202020204" pitchFamily="34" charset="0"/>
              </a:rPr>
              <a:t>时间序列</a:t>
            </a:r>
            <a:r>
              <a:rPr lang="en-US" altLang="zh-CN" sz="2400" b="1" dirty="0">
                <a:sym typeface="Arial" panose="020B0604020202020204" pitchFamily="34" charset="0"/>
              </a:rPr>
              <a:t>&amp;</a:t>
            </a:r>
            <a:r>
              <a:rPr lang="zh-CN" altLang="en-US" sz="2400" b="1" dirty="0">
                <a:sym typeface="Arial" panose="020B0604020202020204" pitchFamily="34" charset="0"/>
              </a:rPr>
              <a:t>横截面</a:t>
            </a:r>
            <a:endParaRPr lang="en-US" altLang="zh-CN" sz="2400" b="1" dirty="0">
              <a:sym typeface="Arial" panose="020B0604020202020204" pitchFamily="34" charset="0"/>
            </a:endParaRPr>
          </a:p>
          <a:p>
            <a:pPr>
              <a:lnSpc>
                <a:spcPts val="4000"/>
              </a:lnSpc>
            </a:pPr>
            <a:r>
              <a:rPr lang="zh-CN" altLang="en-US" sz="2400" b="1" dirty="0">
                <a:sym typeface="Arial" panose="020B0604020202020204" pitchFamily="34" charset="0"/>
              </a:rPr>
              <a:t>深入研究股票预期收益与经济状况之间的关联</a:t>
            </a:r>
            <a:endParaRPr lang="zh-CN" altLang="en-US" sz="2400" b="1" dirty="0">
              <a:sym typeface="Arial" panose="020B0604020202020204" pitchFamily="34" charset="0"/>
            </a:endParaRPr>
          </a:p>
        </p:txBody>
      </p:sp>
      <p:sp>
        <p:nvSpPr>
          <p:cNvPr id="7" name="文本框 6"/>
          <p:cNvSpPr txBox="1"/>
          <p:nvPr/>
        </p:nvSpPr>
        <p:spPr>
          <a:xfrm>
            <a:off x="403376" y="4013574"/>
            <a:ext cx="11132053" cy="1499385"/>
          </a:xfrm>
          <a:prstGeom prst="rect">
            <a:avLst/>
          </a:prstGeom>
          <a:noFill/>
        </p:spPr>
        <p:txBody>
          <a:bodyPr wrap="square">
            <a:spAutoFit/>
          </a:bodyPr>
          <a:lstStyle/>
          <a:p>
            <a:pPr marL="285750" indent="-285750">
              <a:lnSpc>
                <a:spcPts val="2800"/>
              </a:lnSpc>
              <a:buFont typeface="Wingdings" panose="05000000000000000000" pitchFamily="2" charset="2"/>
              <a:buChar char="Ø"/>
            </a:pPr>
            <a:r>
              <a:rPr lang="en-US" altLang="zh-CN" sz="2000" b="1" dirty="0"/>
              <a:t>Fama and French </a:t>
            </a:r>
            <a:r>
              <a:rPr lang="zh-CN" altLang="en-US" sz="2000" b="1" dirty="0"/>
              <a:t>（</a:t>
            </a:r>
            <a:r>
              <a:rPr lang="en-US" altLang="zh-CN" sz="2000" b="1" dirty="0"/>
              <a:t>1989</a:t>
            </a:r>
            <a:r>
              <a:rPr lang="zh-CN" altLang="en-US" sz="2000" b="1" dirty="0"/>
              <a:t>）：</a:t>
            </a:r>
            <a:r>
              <a:rPr lang="zh-CN" altLang="en-US" sz="2000" dirty="0"/>
              <a:t>公司债券和普通股预期收益的变化与其股利收益率、违约利差和期限利差等变量密切相关，而这些变量与商业状况有关；</a:t>
            </a:r>
            <a:endParaRPr lang="en-US" altLang="zh-CN" sz="2000" dirty="0"/>
          </a:p>
          <a:p>
            <a:pPr marL="285750" indent="-285750">
              <a:lnSpc>
                <a:spcPts val="2800"/>
              </a:lnSpc>
              <a:buFont typeface="Wingdings" panose="05000000000000000000" pitchFamily="2" charset="2"/>
              <a:buChar char="Ø"/>
            </a:pPr>
            <a:endParaRPr lang="en-US" altLang="zh-CN" sz="2000" b="1" dirty="0"/>
          </a:p>
          <a:p>
            <a:pPr marL="285750" indent="-285750">
              <a:lnSpc>
                <a:spcPts val="2800"/>
              </a:lnSpc>
              <a:buFont typeface="Wingdings" panose="05000000000000000000" pitchFamily="2" charset="2"/>
              <a:buChar char="Ø"/>
            </a:pPr>
            <a:r>
              <a:rPr lang="en-US" altLang="zh-CN" sz="2000" b="1" dirty="0"/>
              <a:t>Chen </a:t>
            </a:r>
            <a:r>
              <a:rPr lang="zh-CN" altLang="en-US" sz="2000" b="1" dirty="0"/>
              <a:t>（</a:t>
            </a:r>
            <a:r>
              <a:rPr lang="en-US" altLang="zh-CN" sz="2000" b="1" dirty="0"/>
              <a:t>1991</a:t>
            </a:r>
            <a:r>
              <a:rPr lang="zh-CN" altLang="en-US" sz="2000" b="1" dirty="0"/>
              <a:t>）：</a:t>
            </a:r>
            <a:r>
              <a:rPr lang="zh-CN" altLang="en-US" sz="2000" dirty="0"/>
              <a:t>如上预期收益变量与产出增长率相关，这与跨期资产定价模型一致。</a:t>
            </a:r>
            <a:endParaRPr lang="zh-CN" altLang="en-US" sz="2000" dirty="0"/>
          </a:p>
        </p:txBody>
      </p:sp>
      <p:sp>
        <p:nvSpPr>
          <p:cNvPr id="8" name="矩形 7"/>
          <p:cNvSpPr/>
          <p:nvPr/>
        </p:nvSpPr>
        <p:spPr>
          <a:xfrm>
            <a:off x="403376" y="3826024"/>
            <a:ext cx="11306078" cy="1957130"/>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7" name="组合 86"/>
          <p:cNvGrpSpPr/>
          <p:nvPr/>
        </p:nvGrpSpPr>
        <p:grpSpPr>
          <a:xfrm>
            <a:off x="6606576" y="-241003"/>
            <a:ext cx="7357162" cy="7340006"/>
            <a:chOff x="2105799" y="20055838"/>
            <a:chExt cx="6748090" cy="6732363"/>
          </a:xfrm>
          <a:solidFill>
            <a:schemeClr val="accent1">
              <a:alpha val="10000"/>
            </a:schemeClr>
          </a:solidFill>
        </p:grpSpPr>
        <p:sp>
          <p:nvSpPr>
            <p:cNvPr id="8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4" name="组合 293"/>
          <p:cNvGrpSpPr/>
          <p:nvPr/>
        </p:nvGrpSpPr>
        <p:grpSpPr>
          <a:xfrm>
            <a:off x="497980" y="2445084"/>
            <a:ext cx="8369935" cy="2120900"/>
            <a:chOff x="4553867" y="2488395"/>
            <a:chExt cx="8369935" cy="2120900"/>
          </a:xfrm>
        </p:grpSpPr>
        <p:sp>
          <p:nvSpPr>
            <p:cNvPr id="291" name="矩形 290"/>
            <p:cNvSpPr/>
            <p:nvPr/>
          </p:nvSpPr>
          <p:spPr>
            <a:xfrm>
              <a:off x="4553867" y="2488395"/>
              <a:ext cx="8369935" cy="175323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感谢老师同学们的</a:t>
              </a:r>
              <a:endPar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批评指正</a:t>
              </a:r>
              <a:endParaRPr kumimoji="0" lang="zh-CN" altLang="en-US" sz="5400" b="1" i="0" u="none" strike="noStrike" kern="1200" cap="none" spc="300" normalizeH="0" baseline="0" noProof="0" dirty="0">
                <a:ln>
                  <a:noFill/>
                </a:ln>
                <a:solidFill>
                  <a:srgbClr val="9A000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2" name="文本框 291"/>
            <p:cNvSpPr txBox="1"/>
            <p:nvPr/>
          </p:nvSpPr>
          <p:spPr>
            <a:xfrm>
              <a:off x="4614192" y="4158445"/>
              <a:ext cx="8058785" cy="450850"/>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endParaRPr kumimoji="0" lang="zh-CN" altLang="en-US" b="0" i="0" u="none" strike="noStrike" kern="800" cap="none" spc="100" normalizeH="0" baseline="0" noProof="0" dirty="0">
                <a:ln>
                  <a:noFill/>
                </a:ln>
                <a:solidFill>
                  <a:schemeClr val="tx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93" name="直接连接符 292"/>
            <p:cNvCxnSpPr/>
            <p:nvPr/>
          </p:nvCxnSpPr>
          <p:spPr>
            <a:xfrm>
              <a:off x="4748323" y="4405667"/>
              <a:ext cx="557213" cy="0"/>
            </a:xfrm>
            <a:prstGeom prst="line">
              <a:avLst/>
            </a:prstGeom>
            <a:ln w="12700">
              <a:solidFill>
                <a:srgbClr val="9A000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en-US" altLang="zh-CN" dirty="0">
                <a:sym typeface="Arial" panose="020B0604020202020204" pitchFamily="34" charset="0"/>
              </a:rPr>
              <a:t>2</a:t>
            </a:r>
            <a:r>
              <a:rPr dirty="0">
                <a:sym typeface="Arial" panose="020B0604020202020204" pitchFamily="34" charset="0"/>
              </a:rPr>
              <a:t>、</a:t>
            </a:r>
            <a:r>
              <a:rPr lang="zh-CN" altLang="en-US" sz="2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主要研究领域</a:t>
            </a:r>
            <a:endParaRPr lang="zh-CN" altLang="en-US" dirty="0">
              <a:sym typeface="Arial" panose="020B0604020202020204" pitchFamily="34" charset="0"/>
            </a:endParaRPr>
          </a:p>
        </p:txBody>
      </p:sp>
      <p:sp>
        <p:nvSpPr>
          <p:cNvPr id="4" name="文本占位符 2"/>
          <p:cNvSpPr txBox="1"/>
          <p:nvPr/>
        </p:nvSpPr>
        <p:spPr>
          <a:xfrm>
            <a:off x="569521" y="2100474"/>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b="1" dirty="0">
                <a:sym typeface="Arial" panose="020B0604020202020204" pitchFamily="34" charset="0"/>
              </a:rPr>
              <a:t>弱式市场测试</a:t>
            </a:r>
            <a:r>
              <a:rPr lang="en-US" altLang="zh-CN" sz="2400" dirty="0">
                <a:sym typeface="Arial" panose="020B0604020202020204" pitchFamily="34" charset="0"/>
              </a:rPr>
              <a:t>——</a:t>
            </a:r>
            <a:r>
              <a:rPr lang="zh-CN" altLang="en-US" sz="2400" dirty="0">
                <a:sym typeface="Arial" panose="020B0604020202020204" pitchFamily="34" charset="0"/>
              </a:rPr>
              <a:t>过去收益率对未来收益率的预测效果如何？</a:t>
            </a:r>
            <a:endParaRPr lang="en-US" altLang="zh-CN" sz="2400" dirty="0">
              <a:sym typeface="Arial" panose="020B0604020202020204" pitchFamily="34" charset="0"/>
            </a:endParaRPr>
          </a:p>
          <a:p>
            <a:endParaRPr lang="en-US" altLang="zh-CN" sz="2400" dirty="0">
              <a:sym typeface="Arial" panose="020B0604020202020204" pitchFamily="34" charset="0"/>
            </a:endParaRPr>
          </a:p>
          <a:p>
            <a:pPr marL="0" indent="0">
              <a:buNone/>
            </a:pPr>
            <a:endParaRPr lang="zh-CN" altLang="en-US" sz="2400" dirty="0">
              <a:sym typeface="Arial" panose="020B0604020202020204" pitchFamily="34" charset="0"/>
            </a:endParaRPr>
          </a:p>
        </p:txBody>
      </p:sp>
      <p:sp>
        <p:nvSpPr>
          <p:cNvPr id="5" name="文本占位符 2"/>
          <p:cNvSpPr txBox="1"/>
          <p:nvPr/>
        </p:nvSpPr>
        <p:spPr>
          <a:xfrm>
            <a:off x="569521" y="3221350"/>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b="1" dirty="0">
                <a:sym typeface="Arial" panose="020B0604020202020204" pitchFamily="34" charset="0"/>
              </a:rPr>
              <a:t>半强式市场测试</a:t>
            </a:r>
            <a:r>
              <a:rPr lang="en-US" altLang="zh-CN" sz="2400" dirty="0">
                <a:sym typeface="Arial" panose="020B0604020202020204" pitchFamily="34" charset="0"/>
              </a:rPr>
              <a:t>——</a:t>
            </a:r>
            <a:r>
              <a:rPr lang="zh-CN" altLang="en-US" sz="2400" dirty="0">
                <a:sym typeface="Arial" panose="020B0604020202020204" pitchFamily="34" charset="0"/>
              </a:rPr>
              <a:t>资产价格反映公开信息的速度有多快？</a:t>
            </a:r>
            <a:endParaRPr lang="en-US" altLang="zh-CN" sz="2400" dirty="0">
              <a:sym typeface="Arial" panose="020B0604020202020204" pitchFamily="34" charset="0"/>
            </a:endParaRPr>
          </a:p>
          <a:p>
            <a:endParaRPr lang="en-US" altLang="zh-CN" sz="2400" dirty="0">
              <a:sym typeface="Arial" panose="020B0604020202020204" pitchFamily="34" charset="0"/>
            </a:endParaRPr>
          </a:p>
          <a:p>
            <a:pPr marL="0" indent="0">
              <a:buNone/>
            </a:pPr>
            <a:endParaRPr lang="zh-CN" altLang="en-US" sz="2400" dirty="0">
              <a:sym typeface="Arial" panose="020B0604020202020204" pitchFamily="34" charset="0"/>
            </a:endParaRPr>
          </a:p>
        </p:txBody>
      </p:sp>
      <p:sp>
        <p:nvSpPr>
          <p:cNvPr id="6" name="文本占位符 2"/>
          <p:cNvSpPr txBox="1"/>
          <p:nvPr/>
        </p:nvSpPr>
        <p:spPr>
          <a:xfrm>
            <a:off x="569521" y="4391708"/>
            <a:ext cx="10487684"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b="1" dirty="0">
                <a:sym typeface="Arial" panose="020B0604020202020204" pitchFamily="34" charset="0"/>
              </a:rPr>
              <a:t>强式市场测试</a:t>
            </a:r>
            <a:r>
              <a:rPr lang="en-US" altLang="zh-CN" sz="2400" dirty="0">
                <a:sym typeface="Arial" panose="020B0604020202020204" pitchFamily="34" charset="0"/>
              </a:rPr>
              <a:t>——</a:t>
            </a:r>
            <a:r>
              <a:rPr lang="zh-CN" altLang="en-US" sz="2400" dirty="0">
                <a:sym typeface="Arial" panose="020B0604020202020204" pitchFamily="34" charset="0"/>
              </a:rPr>
              <a:t>存在投资者拥有未被市场价格完全反映的私人信息吗？</a:t>
            </a:r>
            <a:endParaRPr lang="en-US" altLang="zh-CN" sz="2400" dirty="0">
              <a:sym typeface="Arial" panose="020B0604020202020204" pitchFamily="34" charset="0"/>
            </a:endParaRPr>
          </a:p>
          <a:p>
            <a:endParaRPr lang="en-US" altLang="zh-CN" sz="2400" dirty="0">
              <a:sym typeface="Arial" panose="020B0604020202020204" pitchFamily="34" charset="0"/>
            </a:endParaRPr>
          </a:p>
          <a:p>
            <a:pPr marL="0" indent="0">
              <a:buNone/>
            </a:pPr>
            <a:endParaRPr lang="zh-CN" altLang="en-US" sz="2400" dirty="0">
              <a:sym typeface="Arial" panose="020B0604020202020204" pitchFamily="34" charset="0"/>
            </a:endParaRPr>
          </a:p>
        </p:txBody>
      </p:sp>
      <p:sp>
        <p:nvSpPr>
          <p:cNvPr id="9" name="文本占位符 2"/>
          <p:cNvSpPr txBox="1"/>
          <p:nvPr/>
        </p:nvSpPr>
        <p:spPr>
          <a:xfrm>
            <a:off x="442913" y="1039896"/>
            <a:ext cx="11516694"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sym typeface="Arial" panose="020B0604020202020204" pitchFamily="34" charset="0"/>
              </a:rPr>
              <a:t>三类市场有效性分析研究</a:t>
            </a:r>
            <a:r>
              <a:rPr lang="en-US" altLang="zh-CN" b="1" dirty="0">
                <a:sym typeface="Arial" panose="020B0604020202020204" pitchFamily="34" charset="0"/>
              </a:rPr>
              <a:t>——</a:t>
            </a:r>
            <a:r>
              <a:rPr lang="en-US" altLang="zh-CN" sz="2000" b="1" dirty="0">
                <a:sym typeface="Arial" panose="020B0604020202020204" pitchFamily="34" charset="0"/>
              </a:rPr>
              <a:t>A Review of Theory and Empirical Work</a:t>
            </a:r>
            <a:r>
              <a:rPr lang="zh-CN" altLang="en-US" sz="2000" b="1" dirty="0">
                <a:sym typeface="Arial" panose="020B0604020202020204" pitchFamily="34" charset="0"/>
              </a:rPr>
              <a:t>（</a:t>
            </a:r>
            <a:r>
              <a:rPr lang="en-US" altLang="zh-CN" sz="2000" b="1" dirty="0">
                <a:sym typeface="Arial" panose="020B0604020202020204" pitchFamily="34" charset="0"/>
              </a:rPr>
              <a:t>1970</a:t>
            </a:r>
            <a:r>
              <a:rPr lang="zh-CN" altLang="en-US" sz="2000" b="1" dirty="0">
                <a:sym typeface="Arial" panose="020B0604020202020204" pitchFamily="34" charset="0"/>
              </a:rPr>
              <a:t>）</a:t>
            </a:r>
            <a:endParaRPr lang="en-US" altLang="zh-CN" b="1" dirty="0">
              <a:sym typeface="Arial" panose="020B0604020202020204" pitchFamily="34" charset="0"/>
            </a:endParaRPr>
          </a:p>
          <a:p>
            <a:pPr marL="0" indent="0">
              <a:buNone/>
            </a:pPr>
            <a:endParaRPr lang="zh-CN" altLang="en-US" dirty="0">
              <a:sym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2</a:t>
            </a:r>
            <a:r>
              <a:rPr lang="zh-CN" altLang="en-US" dirty="0">
                <a:sym typeface="Arial" panose="020B0604020202020204" pitchFamily="34" charset="0"/>
              </a:rPr>
              <a:t>、</a:t>
            </a:r>
            <a:r>
              <a:rPr lang="zh-CN" altLang="en-US" sz="2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主要研究领域</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a:xfrm>
            <a:off x="8962248" y="6508508"/>
            <a:ext cx="2743200" cy="292196"/>
          </a:xfr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&lt; </a:t>
            </a:r>
            <a:fld id="{A548B57D-AE10-4CF7-A9DF-59FEFA91B28E}" type="slidenum">
              <a:rPr kumimoji="0" lang="zh-CN" altLang="en-US" sz="1200" b="0" i="0" u="none" strike="noStrike" kern="1200" cap="none" spc="0" normalizeH="0" baseline="0" noProof="0" smtClean="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fld>
            <a:r>
              <a:rPr kumimoji="0" lang="zh-CN" altLang="en-US"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 </a:t>
            </a: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&gt;</a:t>
            </a:r>
            <a:endParaRPr kumimoji="0" lang="zh-CN" altLang="en-US" sz="1200" b="0" i="0" u="none" strike="noStrike" kern="1200" cap="none" spc="0" normalizeH="0" baseline="0" noProof="0" dirty="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endParaRPr>
          </a:p>
        </p:txBody>
      </p:sp>
      <p:sp>
        <p:nvSpPr>
          <p:cNvPr id="3" name="文本占位符 2"/>
          <p:cNvSpPr txBox="1"/>
          <p:nvPr/>
        </p:nvSpPr>
        <p:spPr>
          <a:xfrm>
            <a:off x="442913" y="949222"/>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2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三种研究类型应当有所变化</a:t>
            </a:r>
            <a:endParaRPr kumimoji="0" lang="zh-CN" altLang="en-US" sz="2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endParaRPr>
          </a:p>
        </p:txBody>
      </p:sp>
      <p:sp>
        <p:nvSpPr>
          <p:cNvPr id="5" name="矩形 4"/>
          <p:cNvSpPr/>
          <p:nvPr/>
        </p:nvSpPr>
        <p:spPr>
          <a:xfrm>
            <a:off x="333829" y="2047511"/>
            <a:ext cx="11371310" cy="1548349"/>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pitchFamily="34" charset="-122"/>
              <a:cs typeface="+mn-cs"/>
            </a:endParaRPr>
          </a:p>
        </p:txBody>
      </p:sp>
      <p:sp>
        <p:nvSpPr>
          <p:cNvPr id="6" name="箭头: 右 5"/>
          <p:cNvSpPr/>
          <p:nvPr/>
        </p:nvSpPr>
        <p:spPr>
          <a:xfrm>
            <a:off x="4966556" y="2563171"/>
            <a:ext cx="1301898" cy="710123"/>
          </a:xfrm>
          <a:prstGeom prs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pitchFamily="34" charset="-122"/>
              <a:cs typeface="+mn-cs"/>
            </a:endParaRPr>
          </a:p>
        </p:txBody>
      </p:sp>
      <p:sp>
        <p:nvSpPr>
          <p:cNvPr id="7" name="矩形 6"/>
          <p:cNvSpPr/>
          <p:nvPr/>
        </p:nvSpPr>
        <p:spPr>
          <a:xfrm>
            <a:off x="486861" y="2468229"/>
            <a:ext cx="3931657" cy="10268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只关注过去收益率的预测能力</a:t>
            </a:r>
            <a:endPar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9" name="矩形 8"/>
          <p:cNvSpPr/>
          <p:nvPr/>
        </p:nvSpPr>
        <p:spPr>
          <a:xfrm>
            <a:off x="6585206" y="2468229"/>
            <a:ext cx="4881080" cy="10268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应涵盖更多一般性的关于收益率可预测性测试的领域（包括利用股息率、利率等变量）</a:t>
            </a:r>
            <a:endPar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3" name="文本框 12"/>
          <p:cNvSpPr txBox="1"/>
          <p:nvPr/>
        </p:nvSpPr>
        <p:spPr>
          <a:xfrm>
            <a:off x="490474" y="1492200"/>
            <a:ext cx="6098344"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sym typeface="Arial" panose="020B0604020202020204" pitchFamily="34" charset="0"/>
              </a:rPr>
              <a:t>第一类：弱式市场测试</a:t>
            </a:r>
            <a:r>
              <a:rPr kumimoji="0" lang="en-US" altLang="zh-CN" sz="2400" b="0"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sym typeface="Arial" panose="020B0604020202020204" pitchFamily="34" charset="0"/>
              </a:rPr>
              <a:t>——</a:t>
            </a:r>
            <a:r>
              <a:rPr kumimoji="0" lang="zh-CN" altLang="en-US" sz="2400" b="0"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sym typeface="Arial" panose="020B0604020202020204" pitchFamily="34" charset="0"/>
              </a:rPr>
              <a:t>范围变化</a:t>
            </a:r>
            <a:endParaRPr kumimoji="0" lang="zh-CN" altLang="en-US" sz="2400" b="0"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endParaRPr>
          </a:p>
        </p:txBody>
      </p:sp>
      <p:sp>
        <p:nvSpPr>
          <p:cNvPr id="14" name="箭头: 右 13"/>
          <p:cNvSpPr/>
          <p:nvPr/>
        </p:nvSpPr>
        <p:spPr>
          <a:xfrm>
            <a:off x="4966556" y="4158585"/>
            <a:ext cx="1301898" cy="710123"/>
          </a:xfrm>
          <a:prstGeom prs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endParaRPr>
          </a:p>
        </p:txBody>
      </p:sp>
      <p:sp>
        <p:nvSpPr>
          <p:cNvPr id="15" name="矩形 14"/>
          <p:cNvSpPr/>
          <p:nvPr/>
        </p:nvSpPr>
        <p:spPr>
          <a:xfrm>
            <a:off x="486861" y="3806747"/>
            <a:ext cx="3931657" cy="13603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市场效率与均衡定价问题的紧密联系</a:t>
            </a:r>
            <a:endPar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6" name="矩形 15"/>
          <p:cNvSpPr/>
          <p:nvPr/>
        </p:nvSpPr>
        <p:spPr>
          <a:xfrm>
            <a:off x="6585205" y="3806747"/>
            <a:ext cx="4881079" cy="13603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对可预测性的讨论应考虑收益率的截面可预测性，即对资产定价模型的检验及在其中发现的异常（如规模效应）</a:t>
            </a:r>
            <a:endPar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9" name="矩形 18"/>
          <p:cNvSpPr/>
          <p:nvPr/>
        </p:nvSpPr>
        <p:spPr>
          <a:xfrm>
            <a:off x="442913" y="5567894"/>
            <a:ext cx="10979422" cy="7022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应考虑两个事实： 收益率的季节性变动、资产价格的剧烈波动</a:t>
            </a:r>
            <a:endPar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20" name="矩形 19"/>
          <p:cNvSpPr/>
          <p:nvPr/>
        </p:nvSpPr>
        <p:spPr>
          <a:xfrm>
            <a:off x="333829" y="3689506"/>
            <a:ext cx="11371310" cy="1670764"/>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pitchFamily="34" charset="-122"/>
              <a:cs typeface="+mn-cs"/>
            </a:endParaRPr>
          </a:p>
        </p:txBody>
      </p:sp>
      <p:sp>
        <p:nvSpPr>
          <p:cNvPr id="21" name="矩形 20"/>
          <p:cNvSpPr/>
          <p:nvPr/>
        </p:nvSpPr>
        <p:spPr>
          <a:xfrm>
            <a:off x="333829" y="5477511"/>
            <a:ext cx="11371310" cy="898285"/>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pitchFamily="34" charset="-122"/>
              <a:cs typeface="+mn-cs"/>
            </a:endParaRPr>
          </a:p>
        </p:txBody>
      </p:sp>
      <p:sp>
        <p:nvSpPr>
          <p:cNvPr id="22" name="文本框 21"/>
          <p:cNvSpPr txBox="1"/>
          <p:nvPr/>
        </p:nvSpPr>
        <p:spPr>
          <a:xfrm>
            <a:off x="4735270" y="2086924"/>
            <a:ext cx="225674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sym typeface="Arial" panose="020B0604020202020204" pitchFamily="34" charset="0"/>
              </a:rPr>
              <a:t>弱式市场测试</a:t>
            </a:r>
            <a:endParaRPr kumimoji="0" lang="zh-CN" altLang="en-US" sz="2000" b="1"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2</a:t>
            </a:r>
            <a:r>
              <a:rPr lang="zh-CN" altLang="en-US" dirty="0">
                <a:sym typeface="Arial" panose="020B0604020202020204" pitchFamily="34" charset="0"/>
              </a:rPr>
              <a:t>、</a:t>
            </a:r>
            <a:r>
              <a:rPr lang="zh-CN" altLang="en-US" sz="2400" b="1" spc="300"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主要研究领域</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&lt; </a:t>
            </a:r>
            <a:fld id="{A548B57D-AE10-4CF7-A9DF-59FEFA91B28E}" type="slidenum">
              <a:rPr kumimoji="0" lang="zh-CN" altLang="en-US" sz="1200" b="0" i="0" u="none" strike="noStrike" kern="1200" cap="none" spc="0" normalizeH="0" baseline="0" noProof="0" smtClean="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fld>
            <a:r>
              <a:rPr kumimoji="0" lang="zh-CN" altLang="en-US"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 </a:t>
            </a: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&gt;</a:t>
            </a:r>
            <a:endParaRPr kumimoji="0" lang="zh-CN" altLang="en-US" sz="1200" b="0" i="0" u="none" strike="noStrike" kern="1200" cap="none" spc="0" normalizeH="0" baseline="0" noProof="0" dirty="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endParaRPr>
          </a:p>
        </p:txBody>
      </p:sp>
      <p:sp>
        <p:nvSpPr>
          <p:cNvPr id="6" name="箭头: 右 5"/>
          <p:cNvSpPr/>
          <p:nvPr/>
        </p:nvSpPr>
        <p:spPr>
          <a:xfrm>
            <a:off x="5121524" y="2656938"/>
            <a:ext cx="1301898" cy="710123"/>
          </a:xfrm>
          <a:prstGeom prs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pitchFamily="34" charset="-122"/>
              <a:cs typeface="+mn-cs"/>
            </a:endParaRPr>
          </a:p>
        </p:txBody>
      </p:sp>
      <p:sp>
        <p:nvSpPr>
          <p:cNvPr id="7" name="矩形 6"/>
          <p:cNvSpPr/>
          <p:nvPr/>
        </p:nvSpPr>
        <p:spPr>
          <a:xfrm>
            <a:off x="491248" y="2478258"/>
            <a:ext cx="4033237" cy="10268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资产价格对于公开公告的反映调整</a:t>
            </a:r>
            <a:endPar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9" name="矩形 8"/>
          <p:cNvSpPr/>
          <p:nvPr/>
        </p:nvSpPr>
        <p:spPr>
          <a:xfrm>
            <a:off x="6807812" y="2481559"/>
            <a:ext cx="4818079" cy="10268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事件研究</a:t>
            </a:r>
            <a:endPar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 name="箭头: 右 9"/>
          <p:cNvSpPr/>
          <p:nvPr/>
        </p:nvSpPr>
        <p:spPr>
          <a:xfrm>
            <a:off x="5088547" y="4511646"/>
            <a:ext cx="1301898" cy="710123"/>
          </a:xfrm>
          <a:prstGeom prs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pitchFamily="34" charset="-122"/>
              <a:cs typeface="+mn-cs"/>
            </a:endParaRPr>
          </a:p>
        </p:txBody>
      </p:sp>
      <p:sp>
        <p:nvSpPr>
          <p:cNvPr id="11" name="矩形 10"/>
          <p:cNvSpPr/>
          <p:nvPr/>
        </p:nvSpPr>
        <p:spPr>
          <a:xfrm>
            <a:off x="486860" y="4353421"/>
            <a:ext cx="4006632" cy="10268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是否存在特殊投资者拥有未被市场价格反映的信息</a:t>
            </a:r>
            <a:endPar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2" name="矩形 11"/>
          <p:cNvSpPr/>
          <p:nvPr/>
        </p:nvSpPr>
        <p:spPr>
          <a:xfrm>
            <a:off x="6807812" y="4353910"/>
            <a:ext cx="4818079" cy="10268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对于私有信息的测试</a:t>
            </a:r>
            <a:endParaRPr kumimoji="0" lang="zh-CN" altLang="en-US" sz="1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25" name="文本框 24"/>
          <p:cNvSpPr txBox="1"/>
          <p:nvPr/>
        </p:nvSpPr>
        <p:spPr>
          <a:xfrm>
            <a:off x="4843930" y="4010332"/>
            <a:ext cx="6093372"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sym typeface="Arial" panose="020B0604020202020204" pitchFamily="34" charset="0"/>
              </a:rPr>
              <a:t>强式市场测试</a:t>
            </a:r>
            <a:endParaRPr kumimoji="0" lang="zh-CN" altLang="en-US" sz="2000" b="1"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endParaRPr>
          </a:p>
        </p:txBody>
      </p:sp>
      <p:sp>
        <p:nvSpPr>
          <p:cNvPr id="26" name="文本框 25"/>
          <p:cNvSpPr txBox="1"/>
          <p:nvPr/>
        </p:nvSpPr>
        <p:spPr>
          <a:xfrm>
            <a:off x="4681904" y="2079158"/>
            <a:ext cx="225674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sym typeface="Arial" panose="020B0604020202020204" pitchFamily="34" charset="0"/>
              </a:rPr>
              <a:t>半强式市场测试</a:t>
            </a:r>
            <a:endParaRPr kumimoji="0" lang="zh-CN" altLang="en-US" sz="2000" b="1"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endParaRPr>
          </a:p>
        </p:txBody>
      </p:sp>
      <p:sp>
        <p:nvSpPr>
          <p:cNvPr id="31" name="文本占位符 2"/>
          <p:cNvSpPr txBox="1"/>
          <p:nvPr/>
        </p:nvSpPr>
        <p:spPr>
          <a:xfrm>
            <a:off x="442913" y="949222"/>
            <a:ext cx="9056687" cy="3816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2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三种研究类型应当有所变化</a:t>
            </a:r>
            <a:endParaRPr kumimoji="0" lang="zh-CN" altLang="en-US" sz="2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endParaRPr>
          </a:p>
        </p:txBody>
      </p:sp>
      <p:sp>
        <p:nvSpPr>
          <p:cNvPr id="32" name="文本框 31"/>
          <p:cNvSpPr txBox="1"/>
          <p:nvPr/>
        </p:nvSpPr>
        <p:spPr>
          <a:xfrm>
            <a:off x="455868" y="1477273"/>
            <a:ext cx="8075248"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sym typeface="Arial" panose="020B0604020202020204" pitchFamily="34" charset="0"/>
              </a:rPr>
              <a:t>第二、三类：半强式、强式市场测试</a:t>
            </a:r>
            <a:r>
              <a:rPr kumimoji="0" lang="en-US" altLang="zh-CN" sz="2400" b="0"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sym typeface="Arial" panose="020B0604020202020204" pitchFamily="34" charset="0"/>
              </a:rPr>
              <a:t>——</a:t>
            </a:r>
            <a:r>
              <a:rPr kumimoji="0" lang="zh-CN" altLang="en-US" sz="2400" b="0"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sym typeface="Arial" panose="020B0604020202020204" pitchFamily="34" charset="0"/>
              </a:rPr>
              <a:t>标题变化</a:t>
            </a:r>
            <a:endParaRPr kumimoji="0" lang="zh-CN" altLang="en-US" sz="2400" b="0" i="0" u="none" strike="noStrike" kern="1200" cap="none" spc="0" normalizeH="0" baseline="0" noProof="0" dirty="0">
              <a:ln>
                <a:noFill/>
              </a:ln>
              <a:solidFill>
                <a:srgbClr val="000000"/>
              </a:solidFill>
              <a:effectLst/>
              <a:uLnTx/>
              <a:uFillTx/>
              <a:latin typeface="Arial" panose="020B0604020202020204"/>
              <a:ea typeface="微软雅黑" panose="020B0503020204020204" pitchFamily="34" charset="-122"/>
              <a:cs typeface="+mn-cs"/>
            </a:endParaRPr>
          </a:p>
        </p:txBody>
      </p:sp>
      <p:sp>
        <p:nvSpPr>
          <p:cNvPr id="33" name="矩形 32"/>
          <p:cNvSpPr/>
          <p:nvPr/>
        </p:nvSpPr>
        <p:spPr>
          <a:xfrm>
            <a:off x="333829" y="2047511"/>
            <a:ext cx="11371310" cy="1632773"/>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pitchFamily="34" charset="-122"/>
              <a:cs typeface="+mn-cs"/>
            </a:endParaRPr>
          </a:p>
        </p:txBody>
      </p:sp>
      <p:sp>
        <p:nvSpPr>
          <p:cNvPr id="34" name="矩形 33"/>
          <p:cNvSpPr/>
          <p:nvPr/>
        </p:nvSpPr>
        <p:spPr>
          <a:xfrm>
            <a:off x="333829" y="3936912"/>
            <a:ext cx="11371310" cy="1670764"/>
          </a:xfrm>
          <a:prstGeom prst="rect">
            <a:avLst/>
          </a:prstGeom>
          <a:noFill/>
          <a:ln w="19050">
            <a:solidFill>
              <a:srgbClr val="9A00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pitchFamily="34" charset="-122"/>
              <a:cs typeface="+mn-cs"/>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COMMONDATA" val="eyJoZGlkIjoiOTQ5NDkxMzhjOGIyM2QzOWZkNDM4N2JlYzgxZDI5NDYifQ=="/>
  <p:tag name="commondata" val="eyJoZGlkIjoiMGVlMDBlY2U5OGRiY2RiZDkwMWUwYTBjMmYwMTUxZWM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18360</Words>
  <Application>WPS 演示</Application>
  <PresentationFormat>宽屏</PresentationFormat>
  <Paragraphs>1041</Paragraphs>
  <Slides>67</Slides>
  <Notes>21</Notes>
  <HiddenSlides>0</HiddenSlides>
  <MMClips>0</MMClips>
  <ScaleCrop>false</ScaleCrop>
  <HeadingPairs>
    <vt:vector size="6" baseType="variant">
      <vt:variant>
        <vt:lpstr>已用的字体</vt:lpstr>
      </vt:variant>
      <vt:variant>
        <vt:i4>17</vt:i4>
      </vt:variant>
      <vt:variant>
        <vt:lpstr>主题</vt:lpstr>
      </vt:variant>
      <vt:variant>
        <vt:i4>4</vt:i4>
      </vt:variant>
      <vt:variant>
        <vt:lpstr>幻灯片标题</vt:lpstr>
      </vt:variant>
      <vt:variant>
        <vt:i4>67</vt:i4>
      </vt:variant>
    </vt:vector>
  </HeadingPairs>
  <TitlesOfParts>
    <vt:vector size="88" baseType="lpstr">
      <vt:lpstr>Arial</vt:lpstr>
      <vt:lpstr>宋体</vt:lpstr>
      <vt:lpstr>Wingdings</vt:lpstr>
      <vt:lpstr>微软雅黑</vt:lpstr>
      <vt:lpstr>经典圆体简</vt:lpstr>
      <vt:lpstr>Arial</vt:lpstr>
      <vt:lpstr>等线</vt:lpstr>
      <vt:lpstr>Arial Unicode MS</vt:lpstr>
      <vt:lpstr>Times New Roman</vt:lpstr>
      <vt:lpstr>-apple-system</vt:lpstr>
      <vt:lpstr>Open Sans</vt:lpstr>
      <vt:lpstr>Segoe Print</vt:lpstr>
      <vt:lpstr>Helvetica</vt:lpstr>
      <vt:lpstr>Open Sans</vt:lpstr>
      <vt:lpstr>Wingdings</vt:lpstr>
      <vt:lpstr>Calibri</vt:lpstr>
      <vt:lpstr>等线 Light</vt:lpstr>
      <vt:lpstr>Office 主题​​</vt:lpstr>
      <vt:lpstr>自定义设计方案</vt:lpstr>
      <vt:lpstr>1_自定义设计方案</vt:lpstr>
      <vt:lpstr>2_自定义设计方案</vt:lpstr>
      <vt:lpstr>PowerPoint 演示文稿</vt:lpstr>
      <vt:lpstr>PowerPoint 演示文稿</vt:lpstr>
      <vt:lpstr>PowerPoint 演示文稿</vt:lpstr>
      <vt:lpstr>1、主题</vt:lpstr>
      <vt:lpstr>1、主题</vt:lpstr>
      <vt:lpstr>PowerPoint 演示文稿</vt:lpstr>
      <vt:lpstr>2、主要研究领域</vt:lpstr>
      <vt:lpstr>2、主要研究领域</vt:lpstr>
      <vt:lpstr>2、主要研究领域</vt:lpstr>
      <vt:lpstr>2、主要研究领域</vt:lpstr>
      <vt:lpstr>2、主要研究领域</vt:lpstr>
      <vt:lpstr>2、主要研究领域</vt:lpstr>
      <vt:lpstr>2、主要研究领域</vt:lpstr>
      <vt:lpstr>PowerPoint 演示文稿</vt:lpstr>
      <vt:lpstr>III.股票收益的时间序列可预测性研究</vt:lpstr>
      <vt:lpstr>III.股票收益的时间序列可预测性研究</vt:lpstr>
      <vt:lpstr>A.1.Past Returns:Short-Horizon Returns</vt:lpstr>
      <vt:lpstr>A.1.Past Returns:Short-Horizon Returns</vt:lpstr>
      <vt:lpstr>A.1.Past Returns:Short-Horizon Returns</vt:lpstr>
      <vt:lpstr>A.2.Past Returns:Long-Horizon Returns</vt:lpstr>
      <vt:lpstr>A.2.Past Returns:Long-Horizon Returns</vt:lpstr>
      <vt:lpstr>A.3.Past Returns:The Contrarians</vt:lpstr>
      <vt:lpstr>III.股票收益的时间序列可预测性研究</vt:lpstr>
      <vt:lpstr>B.1.Other Forecasting Variables:The Evidence</vt:lpstr>
      <vt:lpstr>B.1.Other Forecasting Variables:The Evidence</vt:lpstr>
      <vt:lpstr>B.2.Market Efficiency</vt:lpstr>
      <vt:lpstr>B.2.Market Efficiency</vt:lpstr>
      <vt:lpstr>B.3.A Caveat</vt:lpstr>
      <vt:lpstr>III.股票收益的时间序列可预测性研究</vt:lpstr>
      <vt:lpstr>C.1.Volatility Tests</vt:lpstr>
      <vt:lpstr>C.2. Return Seasonality</vt:lpstr>
      <vt:lpstr>PowerPoint 演示文稿</vt:lpstr>
      <vt:lpstr>4 横截面收益可预测性</vt:lpstr>
      <vt:lpstr>4.1 Sharpe-Lintner-Black (SLB)模型</vt:lpstr>
      <vt:lpstr>4.1 Sharpe-Lintner-Black (SLB)模型</vt:lpstr>
      <vt:lpstr>4.1 Sharpe-Lintner-Black (SLB)模型</vt:lpstr>
      <vt:lpstr>4.1 Sharpe-Lintner-Black (SLB)模型</vt:lpstr>
      <vt:lpstr>4.2 多因子模型</vt:lpstr>
      <vt:lpstr>4.2 多因子模型</vt:lpstr>
      <vt:lpstr>4.2 多因子模型</vt:lpstr>
      <vt:lpstr>4.2 多因子模型</vt:lpstr>
      <vt:lpstr>4.2 多因子模型</vt:lpstr>
      <vt:lpstr>4.3 基于消费的资产定价模型</vt:lpstr>
      <vt:lpstr>4.3 基于消费的资产定价模型</vt:lpstr>
      <vt:lpstr>4.4 总结</vt:lpstr>
      <vt:lpstr>4.4 总结</vt:lpstr>
      <vt:lpstr>4.4 总结</vt:lpstr>
      <vt:lpstr>PowerPoint 演示文稿</vt:lpstr>
      <vt:lpstr>5.1 事件研究</vt:lpstr>
      <vt:lpstr>5.2 事件研究法研究的主要结果</vt:lpstr>
      <vt:lpstr>5.3 关于市场效率的事件研究</vt:lpstr>
      <vt:lpstr>PowerPoint 演示文稿</vt:lpstr>
      <vt:lpstr>6.1 对市场非强有效的研究</vt:lpstr>
      <vt:lpstr>6.2 内幕交易</vt:lpstr>
      <vt:lpstr>6.2 证券分析</vt:lpstr>
      <vt:lpstr>6.2 证券分析</vt:lpstr>
      <vt:lpstr>6.3 专业的投资组合管理</vt:lpstr>
      <vt:lpstr>6.3 专业的投资组合管理</vt:lpstr>
      <vt:lpstr>6.3 专业的投资组合管理</vt:lpstr>
      <vt:lpstr>PowerPoint 演示文稿</vt:lpstr>
      <vt:lpstr>7、结论</vt:lpstr>
      <vt:lpstr>7.1 事件研究（Event Studies）</vt:lpstr>
      <vt:lpstr>7.2 私人信息（Private Information）</vt:lpstr>
      <vt:lpstr>7.3 收益的可预测性（Return Predictability）</vt:lpstr>
      <vt:lpstr>7.3 收益的可预测性（Return Predictability）</vt:lpstr>
      <vt:lpstr>7.3 收益的可预测性（Return Predictability）</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蔡靖东</dc:creator>
  <cp:lastModifiedBy>龙翔天驱</cp:lastModifiedBy>
  <cp:revision>15</cp:revision>
  <dcterms:created xsi:type="dcterms:W3CDTF">2023-10-30T13:33:00Z</dcterms:created>
  <dcterms:modified xsi:type="dcterms:W3CDTF">2024-09-07T17:09:10Z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0791079C4DF848B99E1E5AF758C995F6_13</vt:lpwstr>
  </property>
  <property fmtid="{D5CDD505-2E9C-101B-9397-08002B2CF9AE}" pid="3" name="KSOProductBuildVer">
    <vt:lpwstr>2052-12.1.0.17827</vt:lpwstr>
  </property>
</Properties>
</file>

<file path=docProps/thumbnail.jpeg>
</file>